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263" r:id="rId3"/>
    <p:sldId id="350" r:id="rId4"/>
    <p:sldId id="261" r:id="rId5"/>
    <p:sldId id="351" r:id="rId6"/>
    <p:sldId id="349" r:id="rId7"/>
    <p:sldId id="363" r:id="rId8"/>
    <p:sldId id="271" r:id="rId9"/>
    <p:sldId id="352" r:id="rId10"/>
    <p:sldId id="355" r:id="rId11"/>
    <p:sldId id="353" r:id="rId12"/>
    <p:sldId id="365" r:id="rId13"/>
    <p:sldId id="366" r:id="rId14"/>
    <p:sldId id="368" r:id="rId15"/>
    <p:sldId id="369" r:id="rId16"/>
    <p:sldId id="371" r:id="rId17"/>
    <p:sldId id="372" r:id="rId18"/>
    <p:sldId id="370" r:id="rId19"/>
    <p:sldId id="367" r:id="rId20"/>
    <p:sldId id="347" r:id="rId21"/>
    <p:sldId id="348" r:id="rId22"/>
    <p:sldId id="259" r:id="rId23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Pearce" initials="SP" lastIdx="2" clrIdx="0">
    <p:extLst>
      <p:ext uri="{19B8F6BF-5375-455C-9EA6-DF929625EA0E}">
        <p15:presenceInfo xmlns:p15="http://schemas.microsoft.com/office/powerpoint/2012/main" userId="S-1-5-21-367212106-3317135087-3933301600-12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73678" autoAdjust="0"/>
  </p:normalViewPr>
  <p:slideViewPr>
    <p:cSldViewPr snapToGrid="0">
      <p:cViewPr varScale="1">
        <p:scale>
          <a:sx n="63" d="100"/>
          <a:sy n="63" d="100"/>
        </p:scale>
        <p:origin x="14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68E65-8044-48D3-BBD5-19CA2B879DF7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55862-2D44-4247-A626-32B5DE66D64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623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12.03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55862-2D44-4247-A626-32B5DE66D646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4739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55862-2D44-4247-A626-32B5DE66D646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6817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Icebreaker</a:t>
            </a:r>
            <a:r>
              <a:rPr lang="en-GB" dirty="0"/>
              <a:t> / temp check</a:t>
            </a:r>
          </a:p>
          <a:p>
            <a:endParaRPr lang="en-GB" dirty="0"/>
          </a:p>
          <a:p>
            <a:r>
              <a:rPr lang="en-GB" dirty="0"/>
              <a:t>i.e. could ask what org/sector people are from, how they got to the event, or something silly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55862-2D44-4247-A626-32B5DE66D646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7293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Builds up as you go</a:t>
            </a:r>
          </a:p>
          <a:p>
            <a:r>
              <a:rPr lang="en-US" dirty="0"/>
              <a:t>Shared values or understanding of a topic</a:t>
            </a:r>
          </a:p>
          <a:p>
            <a:r>
              <a:rPr lang="en-US" dirty="0"/>
              <a:t>Good for emotions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55862-2D44-4247-A626-32B5DE66D646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280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Gathering opinions about something</a:t>
            </a:r>
          </a:p>
          <a:p>
            <a:r>
              <a:rPr lang="en-US" dirty="0"/>
              <a:t>Could be hard/easy, important/not important, agree/disagree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55862-2D44-4247-A626-32B5DE66D646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8439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Prioritising</a:t>
            </a:r>
            <a:r>
              <a:rPr lang="en-US" dirty="0"/>
              <a:t> as a group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55862-2D44-4247-A626-32B5DE66D646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290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Q&amp;A or gathering examples from the room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55862-2D44-4247-A626-32B5DE66D646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4277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12.55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55862-2D44-4247-A626-32B5DE66D646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712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55862-2D44-4247-A626-32B5DE66D646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543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12.05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55862-2D44-4247-A626-32B5DE66D64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288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12.07</a:t>
            </a:r>
          </a:p>
          <a:p>
            <a:endParaRPr lang="en-US" dirty="0"/>
          </a:p>
          <a:p>
            <a:r>
              <a:rPr lang="en-US" dirty="0"/>
              <a:t>6 mins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55862-2D44-4247-A626-32B5DE66D64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449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12.13</a:t>
            </a:r>
          </a:p>
          <a:p>
            <a:endParaRPr lang="en-US" dirty="0"/>
          </a:p>
          <a:p>
            <a:r>
              <a:rPr lang="en-US" dirty="0"/>
              <a:t>Design – don’t expect a conversation in a group of more than 7, use breakout rooms as much as possible, never do death by feedback, 7 minute rule</a:t>
            </a:r>
          </a:p>
          <a:p>
            <a:r>
              <a:rPr lang="en-US" dirty="0"/>
              <a:t>Participants – easier to lose people, offer breaks and keep people off emails</a:t>
            </a:r>
          </a:p>
          <a:p>
            <a:r>
              <a:rPr lang="en-US" dirty="0"/>
              <a:t>Accessibility – be aware of the chat, consider different ways of contributing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55862-2D44-4247-A626-32B5DE66D64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584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12.15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55862-2D44-4247-A626-32B5DE66D64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211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55862-2D44-4247-A626-32B5DE66D64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6858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12.17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55862-2D44-4247-A626-32B5DE66D646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7936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12.20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55862-2D44-4247-A626-32B5DE66D646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7567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need name, email and password to make an account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55862-2D44-4247-A626-32B5DE66D646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622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D5051-D44E-4256-B423-DBD3817DD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0F4966-206D-48D5-912E-3F59D6489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3D29F-C1FF-4143-AD65-C10F4023D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A156-0FAE-4381-AB95-796169AC815A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409DC-BEF9-4BDE-BA67-955250E0C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66B9A-C3F6-4A7F-AAB9-69AD070AB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10A-E6D4-42D6-91DB-EAD329071D6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641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77790-43FC-4A1B-9668-F26FF1459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7A8E9D-FBA5-436F-B24E-EB68D04A7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21EAB-C355-499A-9407-180DA3C1C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A156-0FAE-4381-AB95-796169AC815A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0CA33-1CAF-4819-A14F-9D627AC5B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900CB-CC8C-4B15-AA3A-D7D2472DE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10A-E6D4-42D6-91DB-EAD329071D6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907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614481-FCFD-45F3-8889-C1E13E22A3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900D2F-BFCE-4CE1-B05F-782043F87B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1BB9D-8DF6-4382-A963-3A3A671FD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A156-0FAE-4381-AB95-796169AC815A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CA8A9-64D3-4F1E-8605-F4B5E73A8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508CB-CCE6-4B33-BA36-35E3F3E98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10A-E6D4-42D6-91DB-EAD329071D6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245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1D6D4-EAA2-47D2-94B6-54AE311D7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6C598-FA11-4FC5-9A1E-5133E9CB1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88454-26B6-4A27-A47C-8EA8E0B27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A156-0FAE-4381-AB95-796169AC815A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D1B0-F6B2-401B-8FF2-C8287BAB2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5D8CF-420E-4110-B304-4939E60D6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10A-E6D4-42D6-91DB-EAD329071D6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943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9DD8F-02F8-4274-A0B8-63425F3D6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DC89A-56DF-4B0C-850B-A1233D3B5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C9039-BD28-45CA-AF0B-7B5547333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A156-0FAE-4381-AB95-796169AC815A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A0F45-1EAE-4BBD-8DF2-C8865DA31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3FFEC-CE39-4F29-8BDC-4D884E40C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10A-E6D4-42D6-91DB-EAD329071D6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0225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83ECA-3C66-4E20-9FD6-FBCF58DC5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366E5-4DF5-4786-8403-CE38E7EBA8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C5E10B-5216-4E76-AD7B-6EC038A53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41DB6-F873-4822-85DA-24AE64342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A156-0FAE-4381-AB95-796169AC815A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7B0BC-D0AA-4F18-BA16-C8135CB25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63611-0473-48AE-B346-345845459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10A-E6D4-42D6-91DB-EAD329071D6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869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FD65C-9973-488A-AB00-E7B6C7149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E753B-C52C-4682-8AA5-64713773E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393733-4560-4D3C-B4D2-085688E2E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6FA7A4-0CF8-4BFC-8D00-07B0E6294C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487657-BA1F-4C46-B5E9-0F29E56669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7A311E-AC8D-4EA6-BB2A-EA58F233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A156-0FAE-4381-AB95-796169AC815A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B05FCA-5682-43E0-85CC-F5051EABB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9295B4-61B0-4FEA-B1B7-D9A2AB89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10A-E6D4-42D6-91DB-EAD329071D6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015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70C27-84C8-4183-857D-3FA9A8BD2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FDF2BA-58C5-4B18-BBCE-603999C5D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A156-0FAE-4381-AB95-796169AC815A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582E5-7388-4B4A-AD2C-472837F34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E16AE8-78F7-4A8E-B570-3BFB83BE0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10A-E6D4-42D6-91DB-EAD329071D6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899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149852-8046-486D-AF23-11601A621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A156-0FAE-4381-AB95-796169AC815A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00AA38-7485-4F25-AF97-9A4EB94A9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F7860-5DB9-419B-90DD-6CF223273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10A-E6D4-42D6-91DB-EAD329071D6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882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03D72-20FE-4441-849F-B85372C41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C8B6B-27BA-46DA-9FC3-E92F9967A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74B2FE-0327-4585-AD88-31846A7ED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2AEE2-7660-4100-A3D8-567A455E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A156-0FAE-4381-AB95-796169AC815A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2A1B11-ACD4-439F-831E-D7354CF04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743AA-A648-4E23-94A9-3CE5E5CEC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10A-E6D4-42D6-91DB-EAD329071D6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755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2A25B-FBE5-486E-8F64-0D13DDC37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A8B68E-E58F-4771-BBDC-8297B8DDA3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8A6E4-8F72-4CD5-857F-DAF9CBD15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04BBD8-40B6-437B-A4BE-7567BF537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A156-0FAE-4381-AB95-796169AC815A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86754-4D13-4FD7-BC81-E8F25376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F6EAD-26A3-44AD-9E8F-4E3A87838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410A-E6D4-42D6-91DB-EAD329071D6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11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9686AC-F8FC-4BC8-AE22-F9974AEBC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ECD6B-92B6-40C8-B042-A94AACFCE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22B0C-E746-450C-8465-CE169437FF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FA156-0FAE-4381-AB95-796169AC815A}" type="datetimeFigureOut">
              <a:rPr lang="en-GB" smtClean="0"/>
              <a:t>10/02/2021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90BAC-1FBA-44A8-85CA-2C83801493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3399B-D939-4885-BC50-18DC67FE26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4410A-E6D4-42D6-91DB-EAD329071D6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04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i.com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ctiontogether.org.uk/wednesdaysweekly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://www.actiontogether.org.u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Action Together Colour.png">
            <a:extLst>
              <a:ext uri="{FF2B5EF4-FFF2-40B4-BE49-F238E27FC236}">
                <a16:creationId xmlns:a16="http://schemas.microsoft.com/office/drawing/2014/main" id="{9A7201EF-DB5E-4584-A1C9-D80A4CD1F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541" y="254938"/>
            <a:ext cx="3244849" cy="118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1018FD5-2EC8-45B3-93D8-C7A5483E7D78}"/>
              </a:ext>
            </a:extLst>
          </p:cNvPr>
          <p:cNvSpPr/>
          <p:nvPr/>
        </p:nvSpPr>
        <p:spPr>
          <a:xfrm>
            <a:off x="2759194" y="5016522"/>
            <a:ext cx="66736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FF0066"/>
                </a:solidFill>
              </a:rPr>
              <a:t>Virtual Facilitation Toolbox: part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ECFB61-C78A-4817-87A9-33D3CBD50933}"/>
              </a:ext>
            </a:extLst>
          </p:cNvPr>
          <p:cNvSpPr txBox="1"/>
          <p:nvPr/>
        </p:nvSpPr>
        <p:spPr>
          <a:xfrm>
            <a:off x="2759183" y="5662853"/>
            <a:ext cx="73555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latin typeface="+mn-lt"/>
              </a:rPr>
              <a:t>Polls and </a:t>
            </a:r>
            <a:r>
              <a:rPr lang="en-US" altLang="en-US" sz="2800" b="1" dirty="0" err="1">
                <a:latin typeface="+mn-lt"/>
              </a:rPr>
              <a:t>wordclouds</a:t>
            </a:r>
            <a:r>
              <a:rPr lang="en-US" altLang="en-US" sz="2800" b="1" dirty="0">
                <a:latin typeface="+mn-lt"/>
              </a:rPr>
              <a:t> – </a:t>
            </a:r>
            <a:r>
              <a:rPr lang="en-US" altLang="en-US" sz="2800" b="1" dirty="0" err="1">
                <a:latin typeface="+mn-lt"/>
              </a:rPr>
              <a:t>Mentimeter</a:t>
            </a:r>
            <a:r>
              <a:rPr lang="en-US" altLang="en-US" sz="2800" b="1" dirty="0">
                <a:latin typeface="+mn-lt"/>
              </a:rPr>
              <a:t> and </a:t>
            </a:r>
            <a:r>
              <a:rPr lang="en-US" altLang="en-US" sz="2800" b="1" dirty="0" err="1">
                <a:latin typeface="+mn-lt"/>
              </a:rPr>
              <a:t>Slido</a:t>
            </a:r>
            <a:endParaRPr lang="en-GB" sz="2800" dirty="0"/>
          </a:p>
        </p:txBody>
      </p:sp>
      <p:pic>
        <p:nvPicPr>
          <p:cNvPr id="1026" name="Picture 2" descr="A how-to guide for virtual facilitation and collaboration with remote  groups | by Collective+Mind | Medium">
            <a:extLst>
              <a:ext uri="{FF2B5EF4-FFF2-40B4-BE49-F238E27FC236}">
                <a16:creationId xmlns:a16="http://schemas.microsoft.com/office/drawing/2014/main" id="{20821B3F-A9CE-494B-A055-FCA615D2C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5450"/>
            <a:ext cx="12192000" cy="346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779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14CF5B-5EBD-451C-AF7C-507DCA16EF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24"/>
          <a:stretch/>
        </p:blipFill>
        <p:spPr>
          <a:xfrm>
            <a:off x="0" y="280543"/>
            <a:ext cx="12192000" cy="629691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6E240A1-F9A9-4704-A6BF-3B72B99D48E6}"/>
              </a:ext>
            </a:extLst>
          </p:cNvPr>
          <p:cNvSpPr/>
          <p:nvPr/>
        </p:nvSpPr>
        <p:spPr>
          <a:xfrm>
            <a:off x="2020818" y="1446125"/>
            <a:ext cx="1563629" cy="11917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0E478AB-4411-4408-AEE3-B7C6934A7945}"/>
              </a:ext>
            </a:extLst>
          </p:cNvPr>
          <p:cNvCxnSpPr>
            <a:cxnSpLocks/>
          </p:cNvCxnSpPr>
          <p:nvPr/>
        </p:nvCxnSpPr>
        <p:spPr>
          <a:xfrm flipH="1">
            <a:off x="3486912" y="658368"/>
            <a:ext cx="3864864" cy="10241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87DAD0B-787D-4FAD-82DC-68396124449A}"/>
              </a:ext>
            </a:extLst>
          </p:cNvPr>
          <p:cNvCxnSpPr>
            <a:cxnSpLocks/>
          </p:cNvCxnSpPr>
          <p:nvPr/>
        </p:nvCxnSpPr>
        <p:spPr>
          <a:xfrm flipH="1" flipV="1">
            <a:off x="4108704" y="3331400"/>
            <a:ext cx="1987296" cy="14966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722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7C3C68-0BB2-4519-B715-20B2DD15FC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15"/>
          <a:stretch/>
        </p:blipFill>
        <p:spPr>
          <a:xfrm>
            <a:off x="0" y="296576"/>
            <a:ext cx="12192000" cy="626484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6E240A1-F9A9-4704-A6BF-3B72B99D48E6}"/>
              </a:ext>
            </a:extLst>
          </p:cNvPr>
          <p:cNvSpPr/>
          <p:nvPr/>
        </p:nvSpPr>
        <p:spPr>
          <a:xfrm>
            <a:off x="10137348" y="438913"/>
            <a:ext cx="2054652" cy="7680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03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7C3C68-0BB2-4519-B715-20B2DD15FC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15"/>
          <a:stretch/>
        </p:blipFill>
        <p:spPr>
          <a:xfrm>
            <a:off x="0" y="296576"/>
            <a:ext cx="12192000" cy="626484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6E240A1-F9A9-4704-A6BF-3B72B99D48E6}"/>
              </a:ext>
            </a:extLst>
          </p:cNvPr>
          <p:cNvSpPr/>
          <p:nvPr/>
        </p:nvSpPr>
        <p:spPr>
          <a:xfrm>
            <a:off x="10137348" y="438913"/>
            <a:ext cx="1128060" cy="7680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57832F-BD30-42E0-8828-FC519CE5EF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00" t="11268" r="30500" b="463"/>
          <a:stretch/>
        </p:blipFill>
        <p:spPr>
          <a:xfrm>
            <a:off x="3608832" y="895793"/>
            <a:ext cx="4864608" cy="577323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CA176F1-4A86-4FD6-81AA-8DC59A57C6CA}"/>
              </a:ext>
            </a:extLst>
          </p:cNvPr>
          <p:cNvCxnSpPr>
            <a:cxnSpLocks/>
          </p:cNvCxnSpPr>
          <p:nvPr/>
        </p:nvCxnSpPr>
        <p:spPr>
          <a:xfrm flipH="1">
            <a:off x="7754112" y="1121664"/>
            <a:ext cx="2383236" cy="10728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287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7C3C68-0BB2-4519-B715-20B2DD15FC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15"/>
          <a:stretch/>
        </p:blipFill>
        <p:spPr>
          <a:xfrm>
            <a:off x="0" y="296576"/>
            <a:ext cx="12192000" cy="626484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6E240A1-F9A9-4704-A6BF-3B72B99D48E6}"/>
              </a:ext>
            </a:extLst>
          </p:cNvPr>
          <p:cNvSpPr/>
          <p:nvPr/>
        </p:nvSpPr>
        <p:spPr>
          <a:xfrm>
            <a:off x="11063940" y="451105"/>
            <a:ext cx="1128060" cy="7680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75A2FF-F31C-4B95-9022-927BE30CD7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00" t="9130" r="6400" b="-69"/>
          <a:stretch/>
        </p:blipFill>
        <p:spPr>
          <a:xfrm>
            <a:off x="183758" y="1124712"/>
            <a:ext cx="9419676" cy="52638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CA176F1-4A86-4FD6-81AA-8DC59A57C6CA}"/>
              </a:ext>
            </a:extLst>
          </p:cNvPr>
          <p:cNvCxnSpPr>
            <a:cxnSpLocks/>
          </p:cNvCxnSpPr>
          <p:nvPr/>
        </p:nvCxnSpPr>
        <p:spPr>
          <a:xfrm flipH="1">
            <a:off x="8278368" y="1124712"/>
            <a:ext cx="2785572" cy="5212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730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AD233B-9D73-4754-A034-62D0E59FD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6E240A1-F9A9-4704-A6BF-3B72B99D48E6}"/>
              </a:ext>
            </a:extLst>
          </p:cNvPr>
          <p:cNvSpPr/>
          <p:nvPr/>
        </p:nvSpPr>
        <p:spPr>
          <a:xfrm>
            <a:off x="8479236" y="2377441"/>
            <a:ext cx="1408476" cy="7680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CA176F1-4A86-4FD6-81AA-8DC59A57C6CA}"/>
              </a:ext>
            </a:extLst>
          </p:cNvPr>
          <p:cNvCxnSpPr>
            <a:cxnSpLocks/>
          </p:cNvCxnSpPr>
          <p:nvPr/>
        </p:nvCxnSpPr>
        <p:spPr>
          <a:xfrm flipH="1" flipV="1">
            <a:off x="9887712" y="5017041"/>
            <a:ext cx="633984" cy="6766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3AD2146C-307F-47F4-8EBD-72C06E6C8F3F}"/>
              </a:ext>
            </a:extLst>
          </p:cNvPr>
          <p:cNvSpPr/>
          <p:nvPr/>
        </p:nvSpPr>
        <p:spPr>
          <a:xfrm>
            <a:off x="36276" y="1036319"/>
            <a:ext cx="1256076" cy="7132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060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AC14DF-953D-4902-AA42-DBB44E750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6E240A1-F9A9-4704-A6BF-3B72B99D48E6}"/>
              </a:ext>
            </a:extLst>
          </p:cNvPr>
          <p:cNvSpPr/>
          <p:nvPr/>
        </p:nvSpPr>
        <p:spPr>
          <a:xfrm>
            <a:off x="8393892" y="3206496"/>
            <a:ext cx="1981500" cy="8900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CA176F1-4A86-4FD6-81AA-8DC59A57C6CA}"/>
              </a:ext>
            </a:extLst>
          </p:cNvPr>
          <p:cNvCxnSpPr>
            <a:cxnSpLocks/>
          </p:cNvCxnSpPr>
          <p:nvPr/>
        </p:nvCxnSpPr>
        <p:spPr>
          <a:xfrm flipH="1" flipV="1">
            <a:off x="9107424" y="5651025"/>
            <a:ext cx="633984" cy="6766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0FC3489-477D-4377-87F5-BF17A9E002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600" t="28516" r="33600" b="24508"/>
          <a:stretch/>
        </p:blipFill>
        <p:spPr>
          <a:xfrm>
            <a:off x="2145792" y="2145792"/>
            <a:ext cx="5949696" cy="307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92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6E240A1-F9A9-4704-A6BF-3B72B99D48E6}"/>
              </a:ext>
            </a:extLst>
          </p:cNvPr>
          <p:cNvSpPr/>
          <p:nvPr/>
        </p:nvSpPr>
        <p:spPr>
          <a:xfrm>
            <a:off x="8433666" y="4267199"/>
            <a:ext cx="3612030" cy="13838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975789-9D0E-4419-B918-F3C0980F4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FAB6F5-5174-49F8-B2C1-F3A7E44413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374" t="48089" r="1200" b="26559"/>
          <a:stretch/>
        </p:blipFill>
        <p:spPr>
          <a:xfrm>
            <a:off x="4821636" y="4959111"/>
            <a:ext cx="3465726" cy="16581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019A762-74C9-48C8-AB3E-027FABAC5375}"/>
              </a:ext>
            </a:extLst>
          </p:cNvPr>
          <p:cNvCxnSpPr>
            <a:cxnSpLocks/>
          </p:cNvCxnSpPr>
          <p:nvPr/>
        </p:nvCxnSpPr>
        <p:spPr>
          <a:xfrm flipH="1">
            <a:off x="7857744" y="4364736"/>
            <a:ext cx="4187952" cy="14234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263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5F0509-DFB1-45D4-BF96-0A87F6F24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12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A6E2B7-2D58-4ECD-9B9E-C12E51ACB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6E240A1-F9A9-4704-A6BF-3B72B99D48E6}"/>
              </a:ext>
            </a:extLst>
          </p:cNvPr>
          <p:cNvSpPr/>
          <p:nvPr/>
        </p:nvSpPr>
        <p:spPr>
          <a:xfrm>
            <a:off x="8433666" y="4267199"/>
            <a:ext cx="3612030" cy="13838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905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menti poll">
            <a:extLst>
              <a:ext uri="{FF2B5EF4-FFF2-40B4-BE49-F238E27FC236}">
                <a16:creationId xmlns:a16="http://schemas.microsoft.com/office/drawing/2014/main" id="{D527BD26-999D-43DD-A7C6-8DCA120E8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11" y="260452"/>
            <a:ext cx="10114978" cy="633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A9EB2CA-D88C-4231-A20C-0B5DDF828677}"/>
              </a:ext>
            </a:extLst>
          </p:cNvPr>
          <p:cNvSpPr txBox="1">
            <a:spLocks/>
          </p:cNvSpPr>
          <p:nvPr/>
        </p:nvSpPr>
        <p:spPr>
          <a:xfrm>
            <a:off x="952901" y="551977"/>
            <a:ext cx="8178907" cy="193519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8800" b="1" dirty="0">
                <a:latin typeface="+mn-lt"/>
              </a:rPr>
              <a:t>Let’s have a go!</a:t>
            </a:r>
            <a:endParaRPr lang="en-US" altLang="en-US" sz="8800" dirty="0"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FE0F65D-E038-4313-A2A7-017C7B5CCE21}"/>
              </a:ext>
            </a:extLst>
          </p:cNvPr>
          <p:cNvSpPr txBox="1">
            <a:spLocks/>
          </p:cNvSpPr>
          <p:nvPr/>
        </p:nvSpPr>
        <p:spPr>
          <a:xfrm>
            <a:off x="5884565" y="3212592"/>
            <a:ext cx="6136747" cy="28834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6600" b="1" dirty="0">
                <a:latin typeface="+mn-lt"/>
                <a:hlinkClick r:id="rId3"/>
              </a:rPr>
              <a:t>www.menti.com</a:t>
            </a:r>
            <a:endParaRPr lang="en-US" altLang="en-US" sz="6600" b="1" dirty="0">
              <a:latin typeface="+mn-lt"/>
            </a:endParaRPr>
          </a:p>
          <a:p>
            <a:pPr algn="l"/>
            <a:endParaRPr lang="en-US" altLang="en-US" sz="6600" b="1" dirty="0">
              <a:latin typeface="+mn-lt"/>
            </a:endParaRPr>
          </a:p>
          <a:p>
            <a:pPr algn="l"/>
            <a:r>
              <a:rPr lang="en-US" altLang="en-US" sz="6600" b="1" dirty="0">
                <a:latin typeface="+mn-lt"/>
              </a:rPr>
              <a:t>Code: 96 09 73 8 </a:t>
            </a:r>
            <a:endParaRPr lang="en-US" altLang="en-US" sz="6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2536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BAC41ABA-2D27-4BF7-A665-1B1353058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098" y="2642600"/>
            <a:ext cx="4800600" cy="2984502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3200" b="1" dirty="0">
                <a:latin typeface="+mn-lt"/>
              </a:rPr>
              <a:t>What we will cover today</a:t>
            </a:r>
            <a:br>
              <a:rPr lang="en-US" altLang="en-US" sz="3200" b="1" dirty="0">
                <a:latin typeface="+mn-lt"/>
              </a:rPr>
            </a:br>
            <a:br>
              <a:rPr lang="en-US" altLang="en-US" sz="3200" b="1" dirty="0">
                <a:latin typeface="+mn-lt"/>
              </a:rPr>
            </a:br>
            <a:r>
              <a:rPr lang="en-US" altLang="en-US" sz="3200" dirty="0">
                <a:latin typeface="+mn-lt"/>
              </a:rPr>
              <a:t>- running big virtual meetings or events</a:t>
            </a:r>
            <a:br>
              <a:rPr lang="en-US" altLang="en-US" sz="3200" dirty="0">
                <a:latin typeface="+mn-lt"/>
              </a:rPr>
            </a:br>
            <a:r>
              <a:rPr lang="en-US" altLang="en-US" sz="3200" dirty="0">
                <a:latin typeface="+mn-lt"/>
              </a:rPr>
              <a:t>- tools for engagement with larger groups</a:t>
            </a:r>
            <a:br>
              <a:rPr lang="en-US" altLang="en-US" sz="3200" dirty="0">
                <a:latin typeface="+mn-lt"/>
              </a:rPr>
            </a:br>
            <a:r>
              <a:rPr lang="en-US" altLang="en-US" sz="3200" dirty="0">
                <a:latin typeface="+mn-lt"/>
              </a:rPr>
              <a:t>- Q&amp;A</a:t>
            </a:r>
          </a:p>
        </p:txBody>
      </p:sp>
      <p:pic>
        <p:nvPicPr>
          <p:cNvPr id="6147" name="Picture 3" descr="Action Together Colour.png">
            <a:extLst>
              <a:ext uri="{FF2B5EF4-FFF2-40B4-BE49-F238E27FC236}">
                <a16:creationId xmlns:a16="http://schemas.microsoft.com/office/drawing/2014/main" id="{9A7201EF-DB5E-4584-A1C9-D80A4CD1F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2" y="289985"/>
            <a:ext cx="3244849" cy="118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mage result for collaboration">
            <a:extLst>
              <a:ext uri="{FF2B5EF4-FFF2-40B4-BE49-F238E27FC236}">
                <a16:creationId xmlns:a16="http://schemas.microsoft.com/office/drawing/2014/main" id="{B81386F9-3DD9-4C08-9FB4-F53102B29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1880604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980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CC5DB5D2-7A1B-4DD6-BCCA-F820F7635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985" y="274676"/>
            <a:ext cx="2806621" cy="10298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754BE1-BA48-4B8E-B271-70B6B4B93FB2}"/>
              </a:ext>
            </a:extLst>
          </p:cNvPr>
          <p:cNvSpPr txBox="1"/>
          <p:nvPr/>
        </p:nvSpPr>
        <p:spPr>
          <a:xfrm>
            <a:off x="1053104" y="2957973"/>
            <a:ext cx="7329268" cy="942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07000"/>
              </a:lnSpc>
            </a:pPr>
            <a:r>
              <a:rPr lang="en-GB" sz="5400" b="1" dirty="0">
                <a:solidFill>
                  <a:srgbClr val="FF0066"/>
                </a:solidFill>
              </a:rPr>
              <a:t>Questions?</a:t>
            </a:r>
          </a:p>
        </p:txBody>
      </p:sp>
      <p:pic>
        <p:nvPicPr>
          <p:cNvPr id="7" name="Picture 4" descr="timeslips-narrative-dementia-alzheimer-illustration-communicatino-violeta-noy">
            <a:extLst>
              <a:ext uri="{FF2B5EF4-FFF2-40B4-BE49-F238E27FC236}">
                <a16:creationId xmlns:a16="http://schemas.microsoft.com/office/drawing/2014/main" id="{987C6805-1A4B-4CE5-965A-B4F768BAA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427" y="1919207"/>
            <a:ext cx="5657947" cy="374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931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018FD5-2EC8-45B3-93D8-C7A5483E7D78}"/>
              </a:ext>
            </a:extLst>
          </p:cNvPr>
          <p:cNvSpPr/>
          <p:nvPr/>
        </p:nvSpPr>
        <p:spPr>
          <a:xfrm>
            <a:off x="1237961" y="877659"/>
            <a:ext cx="75985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66"/>
                </a:solidFill>
              </a:rPr>
              <a:t>Virtual Facilitation Toolbox – the series</a:t>
            </a:r>
            <a:endParaRPr lang="en-GB" sz="3600" b="1" dirty="0">
              <a:solidFill>
                <a:srgbClr val="FF0066"/>
              </a:solidFill>
            </a:endParaRPr>
          </a:p>
        </p:txBody>
      </p:sp>
      <p:pic>
        <p:nvPicPr>
          <p:cNvPr id="1026" name="Picture 2" descr="A how-to guide for virtual facilitation and collaboration with remote  groups | by Collective+Mind | Medium">
            <a:extLst>
              <a:ext uri="{FF2B5EF4-FFF2-40B4-BE49-F238E27FC236}">
                <a16:creationId xmlns:a16="http://schemas.microsoft.com/office/drawing/2014/main" id="{20821B3F-A9CE-494B-A055-FCA615D2C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06975" y="2443932"/>
            <a:ext cx="6828953" cy="194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598EFDD-A7B5-4E7F-BFDD-E1366A997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949" y="2729160"/>
            <a:ext cx="9397955" cy="2984502"/>
          </a:xfrm>
        </p:spPr>
        <p:txBody>
          <a:bodyPr>
            <a:noAutofit/>
          </a:bodyPr>
          <a:lstStyle/>
          <a:p>
            <a:pPr algn="l" eaLnBrk="1" hangingPunct="1"/>
            <a:br>
              <a:rPr lang="en-US" altLang="en-US" sz="3200" dirty="0">
                <a:latin typeface="+mn-lt"/>
              </a:rPr>
            </a:br>
            <a:r>
              <a:rPr lang="en-US" altLang="en-US" sz="3200" dirty="0">
                <a:latin typeface="+mn-lt"/>
              </a:rPr>
              <a:t>Week 3 – creative uses of breakout rooms</a:t>
            </a:r>
            <a:br>
              <a:rPr lang="en-US" altLang="en-US" sz="3200" dirty="0">
                <a:latin typeface="+mn-lt"/>
              </a:rPr>
            </a:br>
            <a:br>
              <a:rPr lang="en-US" altLang="en-US" sz="3200" dirty="0">
                <a:latin typeface="+mn-lt"/>
              </a:rPr>
            </a:br>
            <a:r>
              <a:rPr lang="en-US" altLang="en-US" sz="3200" dirty="0">
                <a:latin typeface="+mn-lt"/>
              </a:rPr>
              <a:t>Week 4 – collaborative note taking</a:t>
            </a:r>
            <a:br>
              <a:rPr lang="en-US" altLang="en-US" sz="3200" dirty="0">
                <a:latin typeface="+mn-lt"/>
              </a:rPr>
            </a:br>
            <a:br>
              <a:rPr lang="en-US" altLang="en-US" sz="3200" dirty="0">
                <a:latin typeface="+mn-lt"/>
              </a:rPr>
            </a:br>
            <a:r>
              <a:rPr lang="en-US" altLang="en-US" sz="3200" dirty="0">
                <a:latin typeface="+mn-lt"/>
              </a:rPr>
              <a:t>Week 5 – virtual facilitation clinic</a:t>
            </a:r>
            <a:br>
              <a:rPr lang="en-US" altLang="en-US" sz="3200" dirty="0">
                <a:latin typeface="+mn-lt"/>
              </a:rPr>
            </a:br>
            <a:br>
              <a:rPr lang="en-US" altLang="en-US" sz="3200" dirty="0">
                <a:latin typeface="+mn-lt"/>
              </a:rPr>
            </a:br>
            <a:r>
              <a:rPr lang="en-US" altLang="en-US" sz="2800" dirty="0">
                <a:latin typeface="+mn-lt"/>
              </a:rPr>
              <a:t>Links to sign up - </a:t>
            </a:r>
            <a:r>
              <a:rPr lang="en-US" altLang="en-US" sz="2800" dirty="0">
                <a:latin typeface="+mn-lt"/>
                <a:hlinkClick r:id="rId4"/>
              </a:rPr>
              <a:t>https://www.actiontogether.org.uk/wednesdaysweekly</a:t>
            </a:r>
            <a:r>
              <a:rPr lang="en-US" altLang="en-US" sz="2800" dirty="0">
                <a:latin typeface="+mn-lt"/>
              </a:rPr>
              <a:t> </a:t>
            </a:r>
            <a:endParaRPr lang="en-US" alt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5347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ction Together email footer">
            <a:hlinkClick r:id="rId2"/>
            <a:extLst>
              <a:ext uri="{FF2B5EF4-FFF2-40B4-BE49-F238E27FC236}">
                <a16:creationId xmlns:a16="http://schemas.microsoft.com/office/drawing/2014/main" id="{71A5AFDB-E0AF-4CFD-AA40-3B1EA937968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723900"/>
            <a:ext cx="10496550" cy="25495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D3F331-1B4F-4941-815C-4D64F0B0ECAE}"/>
              </a:ext>
            </a:extLst>
          </p:cNvPr>
          <p:cNvSpPr/>
          <p:nvPr/>
        </p:nvSpPr>
        <p:spPr>
          <a:xfrm>
            <a:off x="923925" y="3584576"/>
            <a:ext cx="1011732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www.actiontogether.org.uk </a:t>
            </a:r>
            <a:r>
              <a:rPr lang="de-DE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de-DE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0161 339 2345	info@actiontogether.org.uk	@WeActTogether</a:t>
            </a:r>
            <a:endParaRPr lang="en-GB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994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RT EVERY DAY NUMBER 362 / ILLUSTRATION / STRANGERS is about having a  conversation. Listen. Talk. Think. Talk. Meetin… | Beautiful art pictures,  Illustration, Art">
            <a:extLst>
              <a:ext uri="{FF2B5EF4-FFF2-40B4-BE49-F238E27FC236}">
                <a16:creationId xmlns:a16="http://schemas.microsoft.com/office/drawing/2014/main" id="{D5110FD7-2D44-4845-9D95-A9D2BB78F7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8" r="6589" b="70094"/>
          <a:stretch/>
        </p:blipFill>
        <p:spPr bwMode="auto">
          <a:xfrm rot="5400000">
            <a:off x="6508750" y="1174750"/>
            <a:ext cx="6858000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RT EVERY DAY NUMBER 362 / ILLUSTRATION / STRANGERS is about having a  conversation. Listen. Talk. Think. Talk. Meetin… | Beautiful art pictures,  Illustration, Art">
            <a:extLst>
              <a:ext uri="{FF2B5EF4-FFF2-40B4-BE49-F238E27FC236}">
                <a16:creationId xmlns:a16="http://schemas.microsoft.com/office/drawing/2014/main" id="{3C50C552-FEEA-4E27-B8CA-B22562394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8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Action Together Colour.png">
            <a:extLst>
              <a:ext uri="{FF2B5EF4-FFF2-40B4-BE49-F238E27FC236}">
                <a16:creationId xmlns:a16="http://schemas.microsoft.com/office/drawing/2014/main" id="{9A7201EF-DB5E-4584-A1C9-D80A4CD1F6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2" y="289985"/>
            <a:ext cx="3244849" cy="118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3F2D22A-0FB7-44B6-AD3E-62AF85D21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5564" y="1728202"/>
            <a:ext cx="4508499" cy="2984502"/>
          </a:xfrm>
        </p:spPr>
        <p:txBody>
          <a:bodyPr anchor="t">
            <a:noAutofit/>
          </a:bodyPr>
          <a:lstStyle/>
          <a:p>
            <a:pPr algn="l" eaLnBrk="1" hangingPunct="1"/>
            <a:r>
              <a:rPr lang="en-US" altLang="en-US" sz="3200" b="1" dirty="0">
                <a:latin typeface="+mn-lt"/>
              </a:rPr>
              <a:t>Breakout room discussion</a:t>
            </a:r>
            <a:br>
              <a:rPr lang="en-US" altLang="en-US" sz="3200" dirty="0">
                <a:latin typeface="+mn-lt"/>
              </a:rPr>
            </a:br>
            <a:br>
              <a:rPr lang="en-US" altLang="en-US" sz="3200" dirty="0">
                <a:latin typeface="+mn-lt"/>
              </a:rPr>
            </a:br>
            <a:r>
              <a:rPr lang="en-US" altLang="en-US" sz="3200" dirty="0">
                <a:latin typeface="+mn-lt"/>
              </a:rPr>
              <a:t>Introduce yourselves</a:t>
            </a:r>
            <a:br>
              <a:rPr lang="en-US" altLang="en-US" sz="3200" dirty="0">
                <a:latin typeface="+mn-lt"/>
              </a:rPr>
            </a:br>
            <a:br>
              <a:rPr lang="en-US" altLang="en-US" sz="3200" dirty="0">
                <a:latin typeface="+mn-lt"/>
              </a:rPr>
            </a:br>
            <a:r>
              <a:rPr lang="en-US" altLang="en-US" sz="3200" dirty="0">
                <a:latin typeface="+mn-lt"/>
              </a:rPr>
              <a:t>Share your experiences of a good online event you’ve been to – what made it engaging?</a:t>
            </a:r>
            <a:endParaRPr lang="en-US" altLang="en-US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2666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Action Together Colour.png">
            <a:extLst>
              <a:ext uri="{FF2B5EF4-FFF2-40B4-BE49-F238E27FC236}">
                <a16:creationId xmlns:a16="http://schemas.microsoft.com/office/drawing/2014/main" id="{9A7201EF-DB5E-4584-A1C9-D80A4CD1F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2" y="289985"/>
            <a:ext cx="3244849" cy="118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conference sketch">
            <a:extLst>
              <a:ext uri="{FF2B5EF4-FFF2-40B4-BE49-F238E27FC236}">
                <a16:creationId xmlns:a16="http://schemas.microsoft.com/office/drawing/2014/main" id="{93C54A73-BCA2-4B09-BFB0-BD933E48C6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22" b="25708"/>
          <a:stretch/>
        </p:blipFill>
        <p:spPr bwMode="auto">
          <a:xfrm>
            <a:off x="1056118" y="1935415"/>
            <a:ext cx="10489706" cy="463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3F2D22A-0FB7-44B6-AD3E-62AF85D21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8069" y="1265944"/>
            <a:ext cx="3607073" cy="3086600"/>
          </a:xfrm>
          <a:solidFill>
            <a:schemeClr val="bg1"/>
          </a:solidFill>
        </p:spPr>
        <p:txBody>
          <a:bodyPr anchor="t">
            <a:noAutofit/>
          </a:bodyPr>
          <a:lstStyle/>
          <a:p>
            <a:pPr algn="l" eaLnBrk="1" hangingPunct="1"/>
            <a:r>
              <a:rPr lang="en-US" altLang="en-US" sz="3200" b="1" dirty="0">
                <a:latin typeface="+mn-lt"/>
              </a:rPr>
              <a:t>Large virtual events and meetings</a:t>
            </a:r>
            <a:br>
              <a:rPr lang="en-US" altLang="en-US" sz="3200" b="1" dirty="0">
                <a:latin typeface="+mn-lt"/>
              </a:rPr>
            </a:br>
            <a:br>
              <a:rPr lang="en-US" altLang="en-US" sz="3200" b="1" dirty="0">
                <a:latin typeface="+mn-lt"/>
              </a:rPr>
            </a:br>
            <a:r>
              <a:rPr lang="en-US" altLang="en-US" sz="3200" b="1" dirty="0">
                <a:latin typeface="+mn-lt"/>
              </a:rPr>
              <a:t>- </a:t>
            </a:r>
            <a:r>
              <a:rPr lang="en-US" altLang="en-US" sz="3200" dirty="0">
                <a:latin typeface="+mn-lt"/>
              </a:rPr>
              <a:t>design</a:t>
            </a:r>
            <a:br>
              <a:rPr lang="en-US" altLang="en-US" sz="3200" dirty="0">
                <a:latin typeface="+mn-lt"/>
              </a:rPr>
            </a:br>
            <a:r>
              <a:rPr lang="en-US" altLang="en-US" sz="3200" dirty="0">
                <a:latin typeface="+mn-lt"/>
              </a:rPr>
              <a:t>- participants</a:t>
            </a:r>
            <a:br>
              <a:rPr lang="en-US" altLang="en-US" sz="3200" dirty="0">
                <a:latin typeface="+mn-lt"/>
              </a:rPr>
            </a:br>
            <a:r>
              <a:rPr lang="en-US" altLang="en-US" sz="3200" dirty="0">
                <a:latin typeface="+mn-lt"/>
              </a:rPr>
              <a:t>- accessibility</a:t>
            </a:r>
            <a:endParaRPr lang="en-US" altLang="en-US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608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Action Together Colour.png">
            <a:extLst>
              <a:ext uri="{FF2B5EF4-FFF2-40B4-BE49-F238E27FC236}">
                <a16:creationId xmlns:a16="http://schemas.microsoft.com/office/drawing/2014/main" id="{9A7201EF-DB5E-4584-A1C9-D80A4CD1F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2" y="289985"/>
            <a:ext cx="3244849" cy="118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3F2D22A-0FB7-44B6-AD3E-62AF85D21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7603" y="2578432"/>
            <a:ext cx="4312068" cy="2984502"/>
          </a:xfrm>
        </p:spPr>
        <p:txBody>
          <a:bodyPr anchor="t">
            <a:noAutofit/>
          </a:bodyPr>
          <a:lstStyle/>
          <a:p>
            <a:pPr algn="l" eaLnBrk="1" hangingPunct="1"/>
            <a:r>
              <a:rPr lang="en-US" altLang="en-US" sz="3600" dirty="0">
                <a:latin typeface="+mn-lt"/>
              </a:rPr>
              <a:t>A disclaimer about virtual facilitation tools</a:t>
            </a:r>
          </a:p>
        </p:txBody>
      </p:sp>
      <p:pic>
        <p:nvPicPr>
          <p:cNvPr id="6201" name="Picture 57" descr="Tech Won't Save Us - Home | Facebook">
            <a:extLst>
              <a:ext uri="{FF2B5EF4-FFF2-40B4-BE49-F238E27FC236}">
                <a16:creationId xmlns:a16="http://schemas.microsoft.com/office/drawing/2014/main" id="{7092438E-6098-4181-A19E-85103C3A6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501" y="1699712"/>
            <a:ext cx="4312068" cy="43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05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5BF12D-593A-4FBD-A0DD-8D18F3530F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2" name="Picture 4" descr="Image result for wordcloud">
            <a:extLst>
              <a:ext uri="{FF2B5EF4-FFF2-40B4-BE49-F238E27FC236}">
                <a16:creationId xmlns:a16="http://schemas.microsoft.com/office/drawing/2014/main" id="{FD311F49-AD32-4C07-A94D-D7DED398B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0138"/>
            <a:ext cx="12192000" cy="610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A9D1E2D-1408-4146-9326-B9BF65E8FC26}"/>
              </a:ext>
            </a:extLst>
          </p:cNvPr>
          <p:cNvSpPr txBox="1">
            <a:spLocks/>
          </p:cNvSpPr>
          <p:nvPr/>
        </p:nvSpPr>
        <p:spPr>
          <a:xfrm>
            <a:off x="1524000" y="191770"/>
            <a:ext cx="9432758" cy="29845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8000" b="1" dirty="0">
                <a:latin typeface="+mn-lt"/>
              </a:rPr>
              <a:t>Polls and </a:t>
            </a:r>
            <a:r>
              <a:rPr lang="en-US" altLang="en-US" sz="8000" b="1" dirty="0" err="1">
                <a:latin typeface="+mn-lt"/>
              </a:rPr>
              <a:t>wordclouds</a:t>
            </a:r>
            <a:endParaRPr lang="en-US" altLang="en-US" sz="8000" b="1" dirty="0">
              <a:latin typeface="+mn-lt"/>
            </a:endParaRPr>
          </a:p>
          <a:p>
            <a:pPr algn="l"/>
            <a:endParaRPr lang="en-US" altLang="en-US" sz="7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7060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BAC41ABA-2D27-4BF7-A665-1B1353058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713" y="2259764"/>
            <a:ext cx="5472865" cy="2984502"/>
          </a:xfrm>
        </p:spPr>
        <p:txBody>
          <a:bodyPr anchor="t">
            <a:noAutofit/>
          </a:bodyPr>
          <a:lstStyle/>
          <a:p>
            <a:pPr algn="l" eaLnBrk="1" hangingPunct="1"/>
            <a:r>
              <a:rPr lang="en-US" altLang="en-US" sz="3200" b="1" dirty="0">
                <a:latin typeface="+mn-lt"/>
              </a:rPr>
              <a:t>Why use polls and </a:t>
            </a:r>
            <a:r>
              <a:rPr lang="en-US" altLang="en-US" sz="3200" b="1" dirty="0" err="1">
                <a:latin typeface="+mn-lt"/>
              </a:rPr>
              <a:t>wordclouds</a:t>
            </a:r>
            <a:r>
              <a:rPr lang="en-US" altLang="en-US" sz="3200" b="1" dirty="0">
                <a:latin typeface="+mn-lt"/>
              </a:rPr>
              <a:t>?</a:t>
            </a:r>
            <a:br>
              <a:rPr lang="en-US" altLang="en-US" sz="3200" b="1" dirty="0">
                <a:latin typeface="+mn-lt"/>
              </a:rPr>
            </a:br>
            <a:br>
              <a:rPr lang="en-US" altLang="en-US" sz="3200" b="1" dirty="0">
                <a:latin typeface="+mn-lt"/>
              </a:rPr>
            </a:br>
            <a:r>
              <a:rPr lang="en-US" altLang="en-US" sz="3200" dirty="0">
                <a:latin typeface="+mn-lt"/>
              </a:rPr>
              <a:t>- quick insight from the room</a:t>
            </a:r>
            <a:br>
              <a:rPr lang="en-US" altLang="en-US" sz="3200" dirty="0">
                <a:latin typeface="+mn-lt"/>
              </a:rPr>
            </a:br>
            <a:r>
              <a:rPr lang="en-US" altLang="en-US" sz="3200" dirty="0">
                <a:latin typeface="+mn-lt"/>
              </a:rPr>
              <a:t>- engage people in the topic</a:t>
            </a:r>
            <a:br>
              <a:rPr lang="en-US" altLang="en-US" sz="3200" dirty="0">
                <a:latin typeface="+mn-lt"/>
              </a:rPr>
            </a:br>
            <a:r>
              <a:rPr lang="en-US" altLang="en-US" sz="3200" dirty="0">
                <a:latin typeface="+mn-lt"/>
              </a:rPr>
              <a:t>- gather questions</a:t>
            </a:r>
            <a:br>
              <a:rPr lang="en-US" altLang="en-US" sz="3200" dirty="0">
                <a:latin typeface="+mn-lt"/>
              </a:rPr>
            </a:br>
            <a:r>
              <a:rPr lang="en-US" altLang="en-US" sz="3200" dirty="0">
                <a:latin typeface="+mn-lt"/>
              </a:rPr>
              <a:t>- more visual and participatory</a:t>
            </a:r>
          </a:p>
        </p:txBody>
      </p:sp>
      <p:pic>
        <p:nvPicPr>
          <p:cNvPr id="6147" name="Picture 3" descr="Action Together Colour.png">
            <a:extLst>
              <a:ext uri="{FF2B5EF4-FFF2-40B4-BE49-F238E27FC236}">
                <a16:creationId xmlns:a16="http://schemas.microsoft.com/office/drawing/2014/main" id="{9A7201EF-DB5E-4584-A1C9-D80A4CD1F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2" y="289985"/>
            <a:ext cx="3244849" cy="118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Image result for menti poll">
            <a:extLst>
              <a:ext uri="{FF2B5EF4-FFF2-40B4-BE49-F238E27FC236}">
                <a16:creationId xmlns:a16="http://schemas.microsoft.com/office/drawing/2014/main" id="{1857F5E5-AB11-4564-95FF-4F380AE26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054" y="2259764"/>
            <a:ext cx="5347233" cy="298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085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BAC41ABA-2D27-4BF7-A665-1B1353058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3400" y="884768"/>
            <a:ext cx="7334250" cy="3263898"/>
          </a:xfrm>
        </p:spPr>
        <p:txBody>
          <a:bodyPr>
            <a:noAutofit/>
          </a:bodyPr>
          <a:lstStyle/>
          <a:p>
            <a:pPr algn="l" eaLnBrk="1" hangingPunct="1"/>
            <a:b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7" name="Picture 3" descr="Action Together Colour.png">
            <a:extLst>
              <a:ext uri="{FF2B5EF4-FFF2-40B4-BE49-F238E27FC236}">
                <a16:creationId xmlns:a16="http://schemas.microsoft.com/office/drawing/2014/main" id="{9A7201EF-DB5E-4584-A1C9-D80A4CD1F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2" y="289985"/>
            <a:ext cx="3244849" cy="118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675C9A6-C433-4B29-B7CF-AD882ACDC8FF}"/>
              </a:ext>
            </a:extLst>
          </p:cNvPr>
          <p:cNvSpPr txBox="1">
            <a:spLocks/>
          </p:cNvSpPr>
          <p:nvPr/>
        </p:nvSpPr>
        <p:spPr>
          <a:xfrm>
            <a:off x="736327" y="1821669"/>
            <a:ext cx="3607073" cy="29845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200" b="1" dirty="0" err="1">
                <a:latin typeface="+mn-lt"/>
              </a:rPr>
              <a:t>Mentimeter</a:t>
            </a:r>
            <a:endParaRPr lang="en-US" altLang="en-US" sz="3200" dirty="0">
              <a:latin typeface="+mn-lt"/>
            </a:endParaRPr>
          </a:p>
          <a:p>
            <a:pPr algn="l"/>
            <a:endParaRPr lang="en-US" altLang="en-US" sz="3200" b="1" dirty="0">
              <a:latin typeface="+mn-lt"/>
            </a:endParaRPr>
          </a:p>
          <a:p>
            <a:pPr algn="l"/>
            <a:r>
              <a:rPr lang="en-US" altLang="en-US" sz="3200" dirty="0">
                <a:latin typeface="+mn-lt"/>
              </a:rPr>
              <a:t>Free (2 questions) and easy to use</a:t>
            </a:r>
          </a:p>
          <a:p>
            <a:pPr algn="l"/>
            <a:endParaRPr lang="en-US" altLang="en-US" sz="3200" dirty="0">
              <a:latin typeface="+mn-lt"/>
            </a:endParaRPr>
          </a:p>
          <a:p>
            <a:pPr algn="l"/>
            <a:r>
              <a:rPr lang="en-US" altLang="en-US" sz="3200" dirty="0">
                <a:latin typeface="+mn-lt"/>
              </a:rPr>
              <a:t>Similar to other websites i.e. </a:t>
            </a:r>
            <a:r>
              <a:rPr lang="en-US" altLang="en-US" sz="3200" dirty="0" err="1">
                <a:latin typeface="+mn-lt"/>
              </a:rPr>
              <a:t>Slido</a:t>
            </a:r>
            <a:endParaRPr lang="en-US" altLang="en-US" sz="3200" dirty="0">
              <a:latin typeface="+mn-lt"/>
            </a:endParaRPr>
          </a:p>
        </p:txBody>
      </p:sp>
      <p:pic>
        <p:nvPicPr>
          <p:cNvPr id="6" name="Picture 2" descr="Image result for menti poll">
            <a:extLst>
              <a:ext uri="{FF2B5EF4-FFF2-40B4-BE49-F238E27FC236}">
                <a16:creationId xmlns:a16="http://schemas.microsoft.com/office/drawing/2014/main" id="{10C7309F-92FB-4B24-8383-E54F61DE5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820207"/>
            <a:ext cx="5724525" cy="51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561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BAC41ABA-2D27-4BF7-A665-1B1353058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3400" y="884768"/>
            <a:ext cx="7334250" cy="3263898"/>
          </a:xfrm>
        </p:spPr>
        <p:txBody>
          <a:bodyPr>
            <a:noAutofit/>
          </a:bodyPr>
          <a:lstStyle/>
          <a:p>
            <a:pPr algn="l" eaLnBrk="1" hangingPunct="1"/>
            <a:b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E14C3B-52B1-49D4-AB6E-247126B843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78"/>
          <a:stretch/>
        </p:blipFill>
        <p:spPr>
          <a:xfrm>
            <a:off x="0" y="279521"/>
            <a:ext cx="12192000" cy="632609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6E240A1-F9A9-4704-A6BF-3B72B99D48E6}"/>
              </a:ext>
            </a:extLst>
          </p:cNvPr>
          <p:cNvSpPr/>
          <p:nvPr/>
        </p:nvSpPr>
        <p:spPr>
          <a:xfrm>
            <a:off x="9401638" y="903349"/>
            <a:ext cx="1717465" cy="9811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D03612C-CDC7-4499-8515-ABCF8F51133C}"/>
              </a:ext>
            </a:extLst>
          </p:cNvPr>
          <p:cNvSpPr/>
          <p:nvPr/>
        </p:nvSpPr>
        <p:spPr>
          <a:xfrm>
            <a:off x="2625935" y="323781"/>
            <a:ext cx="1717465" cy="11591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3447DA8-12D9-4E74-896F-937584746D8A}"/>
              </a:ext>
            </a:extLst>
          </p:cNvPr>
          <p:cNvCxnSpPr>
            <a:cxnSpLocks/>
          </p:cNvCxnSpPr>
          <p:nvPr/>
        </p:nvCxnSpPr>
        <p:spPr>
          <a:xfrm flipH="1" flipV="1">
            <a:off x="10387584" y="1926173"/>
            <a:ext cx="816864" cy="17436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01EB40A-018B-4AC6-A870-BA1FC620EC8F}"/>
              </a:ext>
            </a:extLst>
          </p:cNvPr>
          <p:cNvCxnSpPr>
            <a:cxnSpLocks/>
          </p:cNvCxnSpPr>
          <p:nvPr/>
        </p:nvCxnSpPr>
        <p:spPr>
          <a:xfrm flipV="1">
            <a:off x="1877568" y="1527176"/>
            <a:ext cx="1207008" cy="20085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828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</TotalTime>
  <Words>405</Words>
  <Application>Microsoft Office PowerPoint</Application>
  <PresentationFormat>Widescreen</PresentationFormat>
  <Paragraphs>67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What we will cover today  - running big virtual meetings or events - tools for engagement with larger groups - Q&amp;A</vt:lpstr>
      <vt:lpstr>Breakout room discussion  Introduce yourselves  Share your experiences of a good online event you’ve been to – what made it engaging?</vt:lpstr>
      <vt:lpstr>Large virtual events and meetings  - design - participants - accessibility</vt:lpstr>
      <vt:lpstr>A disclaimer about virtual facilitation tools</vt:lpstr>
      <vt:lpstr>PowerPoint Presentation</vt:lpstr>
      <vt:lpstr>Why use polls and wordclouds?  - quick insight from the room - engage people in the topic - gather questions - more visual and participatory</vt:lpstr>
      <vt:lpstr>   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Week 3 – creative uses of breakout rooms  Week 4 – collaborative note taking  Week 5 – virtual facilitation clinic  Links to sign up - https://www.actiontogether.org.uk/wednesdaysweekly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Buddy Scheme</dc:title>
  <dc:creator>Suzanne Vincent</dc:creator>
  <cp:lastModifiedBy>Maddy Hubbard</cp:lastModifiedBy>
  <cp:revision>49</cp:revision>
  <cp:lastPrinted>2019-07-09T11:25:25Z</cp:lastPrinted>
  <dcterms:created xsi:type="dcterms:W3CDTF">2019-07-05T14:52:31Z</dcterms:created>
  <dcterms:modified xsi:type="dcterms:W3CDTF">2021-02-10T09:47:15Z</dcterms:modified>
</cp:coreProperties>
</file>