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3" r:id="rId3"/>
    <p:sldId id="350" r:id="rId4"/>
    <p:sldId id="261" r:id="rId5"/>
    <p:sldId id="349" r:id="rId6"/>
    <p:sldId id="363" r:id="rId7"/>
    <p:sldId id="271" r:id="rId8"/>
    <p:sldId id="364" r:id="rId9"/>
    <p:sldId id="366" r:id="rId10"/>
    <p:sldId id="367" r:id="rId11"/>
    <p:sldId id="368" r:id="rId12"/>
    <p:sldId id="369" r:id="rId13"/>
    <p:sldId id="370" r:id="rId14"/>
    <p:sldId id="365" r:id="rId15"/>
    <p:sldId id="371" r:id="rId16"/>
    <p:sldId id="372" r:id="rId17"/>
    <p:sldId id="347" r:id="rId18"/>
    <p:sldId id="348" r:id="rId19"/>
    <p:sldId id="259" r:id="rId20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earce" initials="SP" lastIdx="2" clrIdx="0">
    <p:extLst>
      <p:ext uri="{19B8F6BF-5375-455C-9EA6-DF929625EA0E}">
        <p15:presenceInfo xmlns:p15="http://schemas.microsoft.com/office/powerpoint/2012/main" userId="S-1-5-21-367212106-3317135087-3933301600-12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67128" autoAdjust="0"/>
  </p:normalViewPr>
  <p:slideViewPr>
    <p:cSldViewPr snapToGrid="0">
      <p:cViewPr varScale="1">
        <p:scale>
          <a:sx n="57" d="100"/>
          <a:sy n="57" d="100"/>
        </p:scale>
        <p:origin x="16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68E65-8044-48D3-BBD5-19CA2B879DF7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55862-2D44-4247-A626-32B5DE66D6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62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739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Silent self-reflection by individuals on a shared challenge, framed as a question (e.g., What opportunities do YOU see for making progress on this challenge? How would you handle this situation? What ideas or actions do you recommend?) 1 min.</a:t>
            </a:r>
          </a:p>
          <a:p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994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Generate ideas in pairs, building on ideas from self-reflection. 2 min.</a:t>
            </a:r>
          </a:p>
          <a:p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25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Share and develop ideas from your pair in foursomes (notice similarities and differences). 4 min.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can combine breakout rooms be moving people between them – important to keep pairs together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90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Ask, “What is one idea that stood out in your conversation?” Each group shares one important idea with all (repeat cycle as needed). 5 min. </a:t>
            </a:r>
          </a:p>
          <a:p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369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Networking – large event where you want people to learn about different projects, have someone from each project or community group who will be a presenter and facilitator. </a:t>
            </a:r>
          </a:p>
          <a:p>
            <a:endParaRPr lang="en-US" dirty="0"/>
          </a:p>
          <a:p>
            <a:r>
              <a:rPr lang="en-US" dirty="0"/>
              <a:t>Discussions – large event where you want people to discuss ideas, i.e. community conversations. Have one facilitator per 4 people.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368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You will need to know rough numbers attending to know how many presenters to have</a:t>
            </a:r>
          </a:p>
          <a:p>
            <a:endParaRPr lang="en-US" dirty="0"/>
          </a:p>
          <a:p>
            <a:r>
              <a:rPr lang="en-US" dirty="0"/>
              <a:t>Can expand the groups if you need to</a:t>
            </a:r>
          </a:p>
          <a:p>
            <a:endParaRPr lang="en-US" dirty="0"/>
          </a:p>
          <a:p>
            <a:r>
              <a:rPr lang="en-US" dirty="0"/>
              <a:t>More engaging than presenting from the front</a:t>
            </a:r>
          </a:p>
          <a:p>
            <a:endParaRPr lang="en-US" dirty="0"/>
          </a:p>
          <a:p>
            <a:r>
              <a:rPr lang="en-US" dirty="0"/>
              <a:t>Added option – choose in advance or self selecting breakout rooms to learn about projects that interest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131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Facilitator has the same question they rotate around the rooms</a:t>
            </a:r>
          </a:p>
          <a:p>
            <a:endParaRPr lang="en-US" dirty="0"/>
          </a:p>
          <a:p>
            <a:r>
              <a:rPr lang="en-US" dirty="0"/>
              <a:t>Each facilitator has a different question relevant to the aims of the session</a:t>
            </a:r>
            <a:r>
              <a:rPr lang="en-GB" dirty="0"/>
              <a:t> OR the same question but the second time is different by building on the first group’s answers</a:t>
            </a:r>
          </a:p>
          <a:p>
            <a:endParaRPr lang="en-GB" dirty="0"/>
          </a:p>
          <a:p>
            <a:r>
              <a:rPr lang="en-GB" dirty="0"/>
              <a:t>i.e. “what is great about living round here?” could stay the same.</a:t>
            </a:r>
          </a:p>
          <a:p>
            <a:endParaRPr lang="en-US" dirty="0"/>
          </a:p>
          <a:p>
            <a:r>
              <a:rPr lang="en-US" dirty="0"/>
              <a:t>“What are the biggest barriers to…?”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88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12.55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12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4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12.05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NB – not going to talk about how to use them, but will circulate an explainer video.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Possible but very clunky on MS Teams, can also share an explainer for that if needed.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28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12.07</a:t>
            </a:r>
          </a:p>
          <a:p>
            <a:endParaRPr lang="en-US" dirty="0"/>
          </a:p>
          <a:p>
            <a:r>
              <a:rPr lang="en-US" dirty="0"/>
              <a:t>6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4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12.13</a:t>
            </a:r>
          </a:p>
          <a:p>
            <a:endParaRPr lang="en-US" dirty="0"/>
          </a:p>
          <a:p>
            <a:r>
              <a:rPr lang="en-US" dirty="0"/>
              <a:t>Design – give people longer than you think!</a:t>
            </a:r>
          </a:p>
          <a:p>
            <a:r>
              <a:rPr lang="en-US" dirty="0"/>
              <a:t>Participants – good way to get people engaged, camera on, “you have not arrived until you have spoken”</a:t>
            </a:r>
          </a:p>
          <a:p>
            <a:r>
              <a:rPr lang="en-US" dirty="0"/>
              <a:t>Accessibility – ask in the chat. Social anxiety, tech barriers, joining on phones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58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85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12.17</a:t>
            </a:r>
          </a:p>
          <a:p>
            <a:endParaRPr lang="en-US" dirty="0"/>
          </a:p>
          <a:p>
            <a:r>
              <a:rPr lang="en-US" dirty="0"/>
              <a:t>All work regardless of the size of the event, but used for different purposes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93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12.20</a:t>
            </a:r>
          </a:p>
          <a:p>
            <a:endParaRPr lang="en-US" dirty="0"/>
          </a:p>
          <a:p>
            <a:r>
              <a:rPr lang="en-US" dirty="0"/>
              <a:t>The strange thing for people will be the quality of listening</a:t>
            </a:r>
          </a:p>
          <a:p>
            <a:endParaRPr lang="en-US" dirty="0"/>
          </a:p>
          <a:p>
            <a:r>
              <a:rPr lang="en-US" dirty="0"/>
              <a:t>Guaranteed, uninterrupted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6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try it out – “what is your experience of power dynamics in virtual meetings?”</a:t>
            </a:r>
          </a:p>
          <a:p>
            <a:endParaRPr lang="en-GB" dirty="0"/>
          </a:p>
          <a:p>
            <a:r>
              <a:rPr lang="en-GB" dirty="0"/>
              <a:t>2 mins per person – we will send a broadcast message when it’s time to switch</a:t>
            </a:r>
          </a:p>
          <a:p>
            <a:endParaRPr lang="en-GB" dirty="0"/>
          </a:p>
          <a:p>
            <a:r>
              <a:rPr lang="en-GB" dirty="0"/>
              <a:t>Really focus on the quality of your listening. Nancy Kline would say interruption is an act of violence. This is a rare opportunity to listen and be heard without any fear of interruption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When back – how did you find that? Any reflections?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06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done with unlimited numbers of groups</a:t>
            </a:r>
          </a:p>
          <a:p>
            <a:endParaRPr lang="en-US" dirty="0"/>
          </a:p>
          <a:p>
            <a:r>
              <a:rPr lang="en-US" dirty="0"/>
              <a:t>Everyone has an opportunity to contribute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22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5051-D44E-4256-B423-DBD3817D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F4966-206D-48D5-912E-3F59D6489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D29F-C1FF-4143-AD65-C10F4023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409DC-BEF9-4BDE-BA67-955250E0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66B9A-C3F6-4A7F-AAB9-69AD070A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7790-43FC-4A1B-9668-F26FF14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A8E9D-FBA5-436F-B24E-EB68D04A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1EAB-C355-499A-9407-180DA3C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CA33-1CAF-4819-A14F-9D627AC5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900CB-CC8C-4B15-AA3A-D7D2472D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14481-FCFD-45F3-8889-C1E13E22A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00D2F-BFCE-4CE1-B05F-782043F87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1BB9D-8DF6-4382-A963-3A3A671F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CA8A9-64D3-4F1E-8605-F4B5E73A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08CB-CCE6-4B33-BA36-35E3F3E9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5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6D4-EAA2-47D2-94B6-54AE311D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6C598-FA11-4FC5-9A1E-5133E9CB1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8454-26B6-4A27-A47C-8EA8E0B2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D1B0-F6B2-401B-8FF2-C8287BAB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5D8CF-420E-4110-B304-4939E60D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4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DD8F-02F8-4274-A0B8-63425F3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DC89A-56DF-4B0C-850B-A1233D3B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9039-BD28-45CA-AF0B-7B554733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A0F45-1EAE-4BBD-8DF2-C8865DA3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FFEC-CE39-4F29-8BDC-4D884E40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22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ECA-3C66-4E20-9FD6-FBCF58DC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66E5-4DF5-4786-8403-CE38E7EBA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E10B-5216-4E76-AD7B-6EC038A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1DB6-F873-4822-85DA-24AE6434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B0BC-D0AA-4F18-BA16-C8135CB2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63611-0473-48AE-B346-34584545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69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D65C-9973-488A-AB00-E7B6C714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E753B-C52C-4682-8AA5-64713773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93733-4560-4D3C-B4D2-085688E2E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FA7A4-0CF8-4BFC-8D00-07B0E6294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87657-BA1F-4C46-B5E9-0F29E5666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A311E-AC8D-4EA6-BB2A-EA58F233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05FCA-5682-43E0-85CC-F5051EAB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295B4-61B0-4FEA-B1B7-D9A2AB89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0C27-84C8-4183-857D-3FA9A8B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DF2BA-58C5-4B18-BBCE-603999C5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582E5-7388-4B4A-AD2C-472837F3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16AE8-78F7-4A8E-B570-3BFB83BE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89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49852-8046-486D-AF23-11601A62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0AA38-7485-4F25-AF97-9A4EB94A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F7860-5DB9-419B-90DD-6CF22327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8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3D72-20FE-4441-849F-B85372C4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8B6B-27BA-46DA-9FC3-E92F9967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4B2FE-0327-4585-AD88-31846A7ED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2AEE2-7660-4100-A3D8-567A455E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A1B11-ACD4-439F-831E-D7354CF0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43AA-A648-4E23-94A9-3CE5E5CE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75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A25B-FBE5-486E-8F64-0D13DDC3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8B68E-E58F-4771-BBDC-8297B8DDA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8A6E4-8F72-4CD5-857F-DAF9CBD15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4BBD8-40B6-437B-A4BE-7567BF53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86754-4D13-4FD7-BC81-E8F25376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F6EAD-26A3-44AD-9E8F-4E3A8783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686AC-F8FC-4BC8-AE22-F9974AEB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ECD6B-92B6-40C8-B042-A94AACFC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2B0C-E746-450C-8465-CE169437F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A156-0FAE-4381-AB95-796169AC815A}" type="datetimeFigureOut">
              <a:rPr lang="en-GB" smtClean="0"/>
              <a:t>22/02/2021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0BAC-1FBA-44A8-85CA-2C8380149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399B-D939-4885-BC50-18DC67FE2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0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ctiontogether.org.uk/wednesdaysweekl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actiontogether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41" y="254938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18FD5-2EC8-45B3-93D8-C7A5483E7D78}"/>
              </a:ext>
            </a:extLst>
          </p:cNvPr>
          <p:cNvSpPr/>
          <p:nvPr/>
        </p:nvSpPr>
        <p:spPr>
          <a:xfrm>
            <a:off x="2759194" y="5016522"/>
            <a:ext cx="6673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FF0066"/>
                </a:solidFill>
              </a:rPr>
              <a:t>Virtual Facilitation Toolbox: part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CFB61-C78A-4817-87A9-33D3CBD50933}"/>
              </a:ext>
            </a:extLst>
          </p:cNvPr>
          <p:cNvSpPr txBox="1"/>
          <p:nvPr/>
        </p:nvSpPr>
        <p:spPr>
          <a:xfrm>
            <a:off x="2759183" y="5662853"/>
            <a:ext cx="7355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+mn-lt"/>
              </a:rPr>
              <a:t>Creative uses of breakout rooms</a:t>
            </a:r>
            <a:endParaRPr lang="en-GB" sz="2800" dirty="0"/>
          </a:p>
        </p:txBody>
      </p:sp>
      <p:pic>
        <p:nvPicPr>
          <p:cNvPr id="1026" name="Picture 2" descr="A how-to guide for virtual facilitation and collaboration with remote  groups | by Collective+Mind | Medium">
            <a:extLst>
              <a:ext uri="{FF2B5EF4-FFF2-40B4-BE49-F238E27FC236}">
                <a16:creationId xmlns:a16="http://schemas.microsoft.com/office/drawing/2014/main" id="{20821B3F-A9CE-494B-A055-FCA615D2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12192000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7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zoom call sketch">
            <a:extLst>
              <a:ext uri="{FF2B5EF4-FFF2-40B4-BE49-F238E27FC236}">
                <a16:creationId xmlns:a16="http://schemas.microsoft.com/office/drawing/2014/main" id="{BF4B68D1-D60E-451C-AD4C-848893D7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4" y="0"/>
            <a:ext cx="10299032" cy="67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2421553" y="1294708"/>
            <a:ext cx="8053942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Silent self reflection</a:t>
            </a:r>
            <a:endParaRPr lang="en-US" altLang="en-US" sz="3600" dirty="0">
              <a:latin typeface="+mn-lt"/>
            </a:endParaRPr>
          </a:p>
          <a:p>
            <a:pPr algn="l"/>
            <a:endParaRPr lang="en-US" altLang="en-US" sz="3600" b="1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In the main room, invite people to keep cameras on or turn them off.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Give people 1 minute to think individually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Ask them to write down their ideas</a:t>
            </a:r>
          </a:p>
          <a:p>
            <a:pPr algn="l"/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030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zoom call sketch">
            <a:extLst>
              <a:ext uri="{FF2B5EF4-FFF2-40B4-BE49-F238E27FC236}">
                <a16:creationId xmlns:a16="http://schemas.microsoft.com/office/drawing/2014/main" id="{BF4B68D1-D60E-451C-AD4C-848893D7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4" y="0"/>
            <a:ext cx="10299032" cy="67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6961469" y="4148666"/>
            <a:ext cx="6450536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32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21813-3638-465E-BF16-F861CA13AF41}"/>
              </a:ext>
            </a:extLst>
          </p:cNvPr>
          <p:cNvSpPr txBox="1">
            <a:spLocks/>
          </p:cNvSpPr>
          <p:nvPr/>
        </p:nvSpPr>
        <p:spPr>
          <a:xfrm>
            <a:off x="2421553" y="1294708"/>
            <a:ext cx="8053942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Breakout rooms in pairs</a:t>
            </a:r>
            <a:endParaRPr lang="en-US" altLang="en-US" sz="3600" dirty="0">
              <a:latin typeface="+mn-lt"/>
            </a:endParaRPr>
          </a:p>
          <a:p>
            <a:pPr algn="l"/>
            <a:endParaRPr lang="en-US" altLang="en-US" sz="3600" b="1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Send people to breakout rooms in pairs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2+ minutes to compare their ideas and build on their self reflection</a:t>
            </a:r>
          </a:p>
          <a:p>
            <a:pPr algn="l"/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85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zoom call sketch">
            <a:extLst>
              <a:ext uri="{FF2B5EF4-FFF2-40B4-BE49-F238E27FC236}">
                <a16:creationId xmlns:a16="http://schemas.microsoft.com/office/drawing/2014/main" id="{BF4B68D1-D60E-451C-AD4C-848893D7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4" y="0"/>
            <a:ext cx="10299032" cy="67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8236315" y="4148666"/>
            <a:ext cx="6450536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32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BD202D-C7AA-4E19-A169-0B1113C1B65D}"/>
              </a:ext>
            </a:extLst>
          </p:cNvPr>
          <p:cNvSpPr txBox="1">
            <a:spLocks/>
          </p:cNvSpPr>
          <p:nvPr/>
        </p:nvSpPr>
        <p:spPr>
          <a:xfrm>
            <a:off x="2421553" y="1294708"/>
            <a:ext cx="8053942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Breakout rooms in groups of 4</a:t>
            </a:r>
            <a:endParaRPr lang="en-US" altLang="en-US" sz="3600" dirty="0">
              <a:latin typeface="+mn-lt"/>
            </a:endParaRPr>
          </a:p>
          <a:p>
            <a:pPr algn="l"/>
            <a:endParaRPr lang="en-US" altLang="en-US" sz="3600" b="1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Combine the groups of pairs 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4+ mins to share and develop their ideas, notice similarities and differences</a:t>
            </a:r>
          </a:p>
          <a:p>
            <a:pPr algn="l"/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39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zoom call sketch">
            <a:extLst>
              <a:ext uri="{FF2B5EF4-FFF2-40B4-BE49-F238E27FC236}">
                <a16:creationId xmlns:a16="http://schemas.microsoft.com/office/drawing/2014/main" id="{BF4B68D1-D60E-451C-AD4C-848893D7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4" y="0"/>
            <a:ext cx="10299032" cy="67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8452382" y="4480981"/>
            <a:ext cx="6450536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32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B4E809-205D-492E-8D1E-3F7FE3858E05}"/>
              </a:ext>
            </a:extLst>
          </p:cNvPr>
          <p:cNvSpPr txBox="1">
            <a:spLocks/>
          </p:cNvSpPr>
          <p:nvPr/>
        </p:nvSpPr>
        <p:spPr>
          <a:xfrm>
            <a:off x="2421553" y="1294708"/>
            <a:ext cx="8053942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Back to the main room</a:t>
            </a:r>
            <a:endParaRPr lang="en-US" altLang="en-US" sz="3600" dirty="0">
              <a:latin typeface="+mn-lt"/>
            </a:endParaRPr>
          </a:p>
          <a:p>
            <a:pPr algn="l"/>
            <a:endParaRPr lang="en-US" altLang="en-US" sz="3600" b="1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“What is one idea that stood out in your conversation?”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Each group shares one important idea (that hasn’t already been said)</a:t>
            </a:r>
          </a:p>
          <a:p>
            <a:pPr algn="l"/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44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736327" y="1821669"/>
            <a:ext cx="3607073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+mn-lt"/>
              </a:rPr>
              <a:t>World Café </a:t>
            </a:r>
            <a:endParaRPr lang="en-US" altLang="en-US" sz="3200" dirty="0">
              <a:latin typeface="+mn-lt"/>
            </a:endParaRPr>
          </a:p>
          <a:p>
            <a:pPr algn="l"/>
            <a:endParaRPr lang="en-US" altLang="en-US" sz="3200" b="1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When to use: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Networking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Discussions in large groups</a:t>
            </a:r>
          </a:p>
          <a:p>
            <a:pPr algn="l"/>
            <a:endParaRPr lang="en-US" altLang="en-US" sz="3200" dirty="0">
              <a:latin typeface="+mn-lt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3F18A3-3793-426D-B9E6-5E380348B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7041"/>
          <a:stretch/>
        </p:blipFill>
        <p:spPr>
          <a:xfrm>
            <a:off x="5181599" y="1393823"/>
            <a:ext cx="6777486" cy="40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3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4F109B-4EC6-44CE-AF00-EF77C8ABF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7041"/>
          <a:stretch/>
        </p:blipFill>
        <p:spPr>
          <a:xfrm>
            <a:off x="451620" y="78313"/>
            <a:ext cx="11288759" cy="67796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2421553" y="1294708"/>
            <a:ext cx="8053942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Networking</a:t>
            </a:r>
            <a:endParaRPr lang="en-US" altLang="en-US" sz="3600" dirty="0">
              <a:latin typeface="+mn-lt"/>
            </a:endParaRP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Breakout rooms of 6-8 people PLUS a presenter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5 mins sharing, then 5+ mins discussion and questions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Rotate the presenters, group stays the same</a:t>
            </a:r>
            <a:endParaRPr lang="en-US" altLang="en-US" sz="3600" b="1" dirty="0">
              <a:latin typeface="+mn-lt"/>
            </a:endParaRPr>
          </a:p>
          <a:p>
            <a:pPr algn="l"/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876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4F109B-4EC6-44CE-AF00-EF77C8ABF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7041"/>
          <a:stretch/>
        </p:blipFill>
        <p:spPr>
          <a:xfrm>
            <a:off x="451620" y="78313"/>
            <a:ext cx="11288759" cy="67796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2421552" y="1294708"/>
            <a:ext cx="8663543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Discussion</a:t>
            </a:r>
            <a:endParaRPr lang="en-US" altLang="en-US" sz="3600" dirty="0">
              <a:latin typeface="+mn-lt"/>
            </a:endParaRP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Breakout rooms of 4-5 people PLUS a facilitator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Facilitator leads a discussion on a question relevant to the session aims (15-20 mins)</a:t>
            </a:r>
          </a:p>
          <a:p>
            <a:pPr algn="l"/>
            <a:endParaRPr lang="en-US" altLang="en-US" sz="3600" dirty="0">
              <a:latin typeface="+mn-lt"/>
            </a:endParaRPr>
          </a:p>
          <a:p>
            <a:pPr algn="l"/>
            <a:r>
              <a:rPr lang="en-US" altLang="en-US" sz="3600" dirty="0">
                <a:latin typeface="+mn-lt"/>
              </a:rPr>
              <a:t>Rotate the facilitator, next group builds on the discussion of the group who came before</a:t>
            </a:r>
            <a:endParaRPr lang="en-US" altLang="en-US" sz="3600" b="1" dirty="0">
              <a:latin typeface="+mn-lt"/>
            </a:endParaRPr>
          </a:p>
          <a:p>
            <a:pPr algn="l"/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02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C5DB5D2-7A1B-4DD6-BCCA-F820F763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85" y="274676"/>
            <a:ext cx="2806621" cy="1029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54BE1-BA48-4B8E-B271-70B6B4B93FB2}"/>
              </a:ext>
            </a:extLst>
          </p:cNvPr>
          <p:cNvSpPr txBox="1"/>
          <p:nvPr/>
        </p:nvSpPr>
        <p:spPr>
          <a:xfrm>
            <a:off x="1053104" y="2957973"/>
            <a:ext cx="7329268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</a:pPr>
            <a:r>
              <a:rPr lang="en-GB" sz="5400" b="1" dirty="0">
                <a:solidFill>
                  <a:srgbClr val="FF0066"/>
                </a:solidFill>
              </a:rPr>
              <a:t>Questions?</a:t>
            </a:r>
          </a:p>
        </p:txBody>
      </p:sp>
      <p:pic>
        <p:nvPicPr>
          <p:cNvPr id="7" name="Picture 4" descr="timeslips-narrative-dementia-alzheimer-illustration-communicatino-violeta-noy">
            <a:extLst>
              <a:ext uri="{FF2B5EF4-FFF2-40B4-BE49-F238E27FC236}">
                <a16:creationId xmlns:a16="http://schemas.microsoft.com/office/drawing/2014/main" id="{987C6805-1A4B-4CE5-965A-B4F768BA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27" y="1919207"/>
            <a:ext cx="5657947" cy="37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3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018FD5-2EC8-45B3-93D8-C7A5483E7D78}"/>
              </a:ext>
            </a:extLst>
          </p:cNvPr>
          <p:cNvSpPr/>
          <p:nvPr/>
        </p:nvSpPr>
        <p:spPr>
          <a:xfrm>
            <a:off x="1237961" y="877659"/>
            <a:ext cx="7598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</a:rPr>
              <a:t>Virtual Facilitation Toolbox – the series</a:t>
            </a:r>
            <a:endParaRPr lang="en-GB" sz="36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A how-to guide for virtual facilitation and collaboration with remote  groups | by Collective+Mind | Medium">
            <a:extLst>
              <a:ext uri="{FF2B5EF4-FFF2-40B4-BE49-F238E27FC236}">
                <a16:creationId xmlns:a16="http://schemas.microsoft.com/office/drawing/2014/main" id="{20821B3F-A9CE-494B-A055-FCA615D2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6975" y="2443932"/>
            <a:ext cx="6828953" cy="19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98EFDD-A7B5-4E7F-BFDD-E1366A99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949" y="2199770"/>
            <a:ext cx="9397955" cy="2984502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Week 4 – collaborative note taking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Week 5 – virtual facilitation clinic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2800" dirty="0">
                <a:latin typeface="+mn-lt"/>
              </a:rPr>
              <a:t>Links to sign up - </a:t>
            </a:r>
            <a:r>
              <a:rPr lang="en-US" altLang="en-US" sz="2800" dirty="0">
                <a:latin typeface="+mn-lt"/>
                <a:hlinkClick r:id="rId4"/>
              </a:rPr>
              <a:t>https://www.actiontogether.org.uk/wednesdaysweekly</a:t>
            </a:r>
            <a:r>
              <a:rPr lang="en-US" altLang="en-US" sz="2800" dirty="0">
                <a:latin typeface="+mn-lt"/>
              </a:rPr>
              <a:t> </a:t>
            </a: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34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ction Together email footer">
            <a:hlinkClick r:id="rId2"/>
            <a:extLst>
              <a:ext uri="{FF2B5EF4-FFF2-40B4-BE49-F238E27FC236}">
                <a16:creationId xmlns:a16="http://schemas.microsoft.com/office/drawing/2014/main" id="{71A5AFDB-E0AF-4CFD-AA40-3B1EA93796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23900"/>
            <a:ext cx="10496550" cy="25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D3F331-1B4F-4941-815C-4D64F0B0ECAE}"/>
              </a:ext>
            </a:extLst>
          </p:cNvPr>
          <p:cNvSpPr/>
          <p:nvPr/>
        </p:nvSpPr>
        <p:spPr>
          <a:xfrm>
            <a:off x="923925" y="3584576"/>
            <a:ext cx="101173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www.actiontogether.org.uk </a:t>
            </a:r>
            <a:r>
              <a:rPr lang="de-DE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0161 339 2345	info@actiontogether.org.uk	@WeActTogether</a:t>
            </a:r>
            <a:endParaRPr lang="en-GB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9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098" y="2642600"/>
            <a:ext cx="4800600" cy="298450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What we will cover today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dirty="0">
                <a:latin typeface="+mn-lt"/>
              </a:rPr>
              <a:t>- facilitation methods using breakout rooms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how and when to use them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Q&amp;A</a:t>
            </a: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collaboration">
            <a:extLst>
              <a:ext uri="{FF2B5EF4-FFF2-40B4-BE49-F238E27FC236}">
                <a16:creationId xmlns:a16="http://schemas.microsoft.com/office/drawing/2014/main" id="{B81386F9-3DD9-4C08-9FB4-F53102B2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8806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8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RT EVERY DAY NUMBER 362 / ILLUSTRATION / STRANGERS is about having a  conversation. Listen. Talk. Think. Talk. Meetin… | Beautiful art pictures,  Illustration, Art">
            <a:extLst>
              <a:ext uri="{FF2B5EF4-FFF2-40B4-BE49-F238E27FC236}">
                <a16:creationId xmlns:a16="http://schemas.microsoft.com/office/drawing/2014/main" id="{D5110FD7-2D44-4845-9D95-A9D2BB78F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8" r="6589" b="70094"/>
          <a:stretch/>
        </p:blipFill>
        <p:spPr bwMode="auto">
          <a:xfrm rot="5400000">
            <a:off x="6508750" y="1174750"/>
            <a:ext cx="6858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T EVERY DAY NUMBER 362 / ILLUSTRATION / STRANGERS is about having a  conversation. Listen. Talk. Think. Talk. Meetin… | Beautiful art pictures,  Illustration, Art">
            <a:extLst>
              <a:ext uri="{FF2B5EF4-FFF2-40B4-BE49-F238E27FC236}">
                <a16:creationId xmlns:a16="http://schemas.microsoft.com/office/drawing/2014/main" id="{3C50C552-FEEA-4E27-B8CA-B2256239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F2D22A-0FB7-44B6-AD3E-62AF85D21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5564" y="1728202"/>
            <a:ext cx="4508499" cy="2984502"/>
          </a:xfrm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Breakout room discussion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Introduce yourselves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Share your experiences of a breakout rooms at workshops and events</a:t>
            </a:r>
            <a:endParaRPr lang="en-US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66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F2D22A-0FB7-44B6-AD3E-62AF85D21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4101" y="1885700"/>
            <a:ext cx="3607073" cy="3086600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Breakout rooms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replicating some of the ways we use space at events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what changes from in person</a:t>
            </a:r>
            <a:endParaRPr lang="en-US" altLang="en-US" sz="3200" b="1" dirty="0">
              <a:latin typeface="+mn-lt"/>
            </a:endParaRPr>
          </a:p>
        </p:txBody>
      </p:sp>
      <p:pic>
        <p:nvPicPr>
          <p:cNvPr id="1028" name="Picture 4" descr="Image result for world cafe groups sketch">
            <a:extLst>
              <a:ext uri="{FF2B5EF4-FFF2-40B4-BE49-F238E27FC236}">
                <a16:creationId xmlns:a16="http://schemas.microsoft.com/office/drawing/2014/main" id="{8B148182-A56D-4F87-A236-FB86B11C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4" y="1479552"/>
            <a:ext cx="6651458" cy="45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orld cafe groups sketch">
            <a:extLst>
              <a:ext uri="{FF2B5EF4-FFF2-40B4-BE49-F238E27FC236}">
                <a16:creationId xmlns:a16="http://schemas.microsoft.com/office/drawing/2014/main" id="{04976942-21BC-47A2-8AB6-9160368B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03" y="0"/>
            <a:ext cx="9336393" cy="69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A9D1E2D-1408-4146-9326-B9BF65E8FC26}"/>
              </a:ext>
            </a:extLst>
          </p:cNvPr>
          <p:cNvSpPr txBox="1">
            <a:spLocks/>
          </p:cNvSpPr>
          <p:nvPr/>
        </p:nvSpPr>
        <p:spPr>
          <a:xfrm>
            <a:off x="481583" y="2903093"/>
            <a:ext cx="6986016" cy="1076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8000" b="1" dirty="0">
                <a:latin typeface="+mn-lt"/>
              </a:rPr>
              <a:t>Breakout rooms</a:t>
            </a:r>
          </a:p>
          <a:p>
            <a:pPr algn="l"/>
            <a:endParaRPr lang="en-US" altLang="en-US" sz="7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06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713" y="2259764"/>
            <a:ext cx="7798971" cy="2984502"/>
          </a:xfrm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Three uses of breakout rooms: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dirty="0">
                <a:latin typeface="+mn-lt"/>
              </a:rPr>
              <a:t>- Time to Think: creativity, power dynamics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Liberating Structures: generating ideas, reaching consensus, decision making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World Café: networking, large group discussion</a:t>
            </a: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world cafe groups sketch">
            <a:extLst>
              <a:ext uri="{FF2B5EF4-FFF2-40B4-BE49-F238E27FC236}">
                <a16:creationId xmlns:a16="http://schemas.microsoft.com/office/drawing/2014/main" id="{97D893D2-E09C-4180-8C63-A81F2DA18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1" r="28350" b="56755"/>
          <a:stretch/>
        </p:blipFill>
        <p:spPr bwMode="auto">
          <a:xfrm>
            <a:off x="7840909" y="1479552"/>
            <a:ext cx="4090739" cy="45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8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736327" y="1821669"/>
            <a:ext cx="3607073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+mn-lt"/>
              </a:rPr>
              <a:t>Time to Think</a:t>
            </a:r>
            <a:endParaRPr lang="en-US" altLang="en-US" sz="3200" dirty="0">
              <a:latin typeface="+mn-lt"/>
            </a:endParaRPr>
          </a:p>
          <a:p>
            <a:pPr algn="l"/>
            <a:endParaRPr lang="en-US" altLang="en-US" sz="3200" b="1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Thinking pairs</a:t>
            </a:r>
          </a:p>
          <a:p>
            <a:pPr algn="l"/>
            <a:endParaRPr lang="en-US" altLang="en-US" sz="3200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When to use: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Group dynamics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Creativity</a:t>
            </a:r>
          </a:p>
          <a:p>
            <a:pPr marL="457200" indent="-457200" algn="l">
              <a:buFontTx/>
              <a:buChar char="-"/>
            </a:pPr>
            <a:endParaRPr lang="en-US" altLang="en-US" sz="3200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2 mins per person</a:t>
            </a:r>
          </a:p>
        </p:txBody>
      </p:sp>
      <p:pic>
        <p:nvPicPr>
          <p:cNvPr id="1026" name="Picture 2" descr="Image result for zoom call sketch">
            <a:extLst>
              <a:ext uri="{FF2B5EF4-FFF2-40B4-BE49-F238E27FC236}">
                <a16:creationId xmlns:a16="http://schemas.microsoft.com/office/drawing/2014/main" id="{DF80E0E1-6069-4E59-B01B-938253473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229" r="4314" b="10784"/>
          <a:stretch/>
        </p:blipFill>
        <p:spPr bwMode="auto">
          <a:xfrm>
            <a:off x="4736071" y="1250577"/>
            <a:ext cx="7168081" cy="49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6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zoom call sketch">
            <a:extLst>
              <a:ext uri="{FF2B5EF4-FFF2-40B4-BE49-F238E27FC236}">
                <a16:creationId xmlns:a16="http://schemas.microsoft.com/office/drawing/2014/main" id="{DF80E0E1-6069-4E59-B01B-938253473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229" r="4314" b="10784"/>
          <a:stretch/>
        </p:blipFill>
        <p:spPr bwMode="auto">
          <a:xfrm>
            <a:off x="1949291" y="0"/>
            <a:ext cx="9954862" cy="68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249B09-81BE-42D4-B4CE-B02A06A3DA86}"/>
              </a:ext>
            </a:extLst>
          </p:cNvPr>
          <p:cNvSpPr txBox="1">
            <a:spLocks/>
          </p:cNvSpPr>
          <p:nvPr/>
        </p:nvSpPr>
        <p:spPr>
          <a:xfrm>
            <a:off x="287847" y="3610567"/>
            <a:ext cx="6986016" cy="1076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8000" b="1" dirty="0">
                <a:latin typeface="+mn-lt"/>
              </a:rPr>
              <a:t>Let’s try it out</a:t>
            </a:r>
          </a:p>
          <a:p>
            <a:pPr algn="l"/>
            <a:endParaRPr lang="en-US" altLang="en-US" sz="7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92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736327" y="1821669"/>
            <a:ext cx="4690506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+mn-lt"/>
              </a:rPr>
              <a:t>Liberating Structures</a:t>
            </a:r>
            <a:endParaRPr lang="en-US" altLang="en-US" sz="3200" dirty="0">
              <a:latin typeface="+mn-lt"/>
            </a:endParaRPr>
          </a:p>
          <a:p>
            <a:pPr algn="l"/>
            <a:endParaRPr lang="en-US" altLang="en-US" sz="3200" b="1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1-2-4-all</a:t>
            </a:r>
          </a:p>
          <a:p>
            <a:pPr algn="l"/>
            <a:endParaRPr lang="en-US" altLang="en-US" sz="3200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When to use: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Gather questions or ideas in large meetings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Engaging everyone at the same time</a:t>
            </a:r>
          </a:p>
          <a:p>
            <a:pPr algn="l"/>
            <a:endParaRPr lang="en-US" altLang="en-US" sz="3200" dirty="0">
              <a:latin typeface="+mn-lt"/>
            </a:endParaRPr>
          </a:p>
        </p:txBody>
      </p:sp>
      <p:pic>
        <p:nvPicPr>
          <p:cNvPr id="3074" name="Picture 2" descr="Image result for zoom call sketch">
            <a:extLst>
              <a:ext uri="{FF2B5EF4-FFF2-40B4-BE49-F238E27FC236}">
                <a16:creationId xmlns:a16="http://schemas.microsoft.com/office/drawing/2014/main" id="{BF4B68D1-D60E-451C-AD4C-848893D7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10" y="1821669"/>
            <a:ext cx="5806863" cy="37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28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990</Words>
  <Application>Microsoft Office PowerPoint</Application>
  <PresentationFormat>Widescreen</PresentationFormat>
  <Paragraphs>160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What we will cover today  - facilitation methods using breakout rooms - how and when to use them - Q&amp;A</vt:lpstr>
      <vt:lpstr>Breakout room discussion  Introduce yourselves  Share your experiences of a breakout rooms at workshops and events</vt:lpstr>
      <vt:lpstr>Breakout rooms  - replicating some of the ways we use space at events - what changes from in person</vt:lpstr>
      <vt:lpstr>PowerPoint Presentation</vt:lpstr>
      <vt:lpstr>Three uses of breakout rooms:  - Time to Think: creativity, power dynamics - Liberating Structures: generating ideas, reaching consensus, decision making - World Café: networking, large group discussion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PowerPoint Presentation</vt:lpstr>
      <vt:lpstr> Week 4 – collaborative note taking  Week 5 – virtual facilitation clinic  Links to sign up - https://www.actiontogether.org.uk/wednesdaysweekly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Buddy Scheme</dc:title>
  <dc:creator>Suzanne Vincent</dc:creator>
  <cp:lastModifiedBy>Maddy Hubbard</cp:lastModifiedBy>
  <cp:revision>56</cp:revision>
  <cp:lastPrinted>2019-07-09T11:25:25Z</cp:lastPrinted>
  <dcterms:created xsi:type="dcterms:W3CDTF">2019-07-05T14:52:31Z</dcterms:created>
  <dcterms:modified xsi:type="dcterms:W3CDTF">2021-02-22T10:35:27Z</dcterms:modified>
</cp:coreProperties>
</file>