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260" r:id="rId6"/>
    <p:sldId id="257" r:id="rId7"/>
    <p:sldId id="256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B"/>
    <a:srgbClr val="FCE41C"/>
    <a:srgbClr val="F1561E"/>
    <a:srgbClr val="FFFAEB"/>
    <a:srgbClr val="30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57008" autoAdjust="0"/>
  </p:normalViewPr>
  <p:slideViewPr>
    <p:cSldViewPr snapToGrid="0" snapToObjects="1">
      <p:cViewPr varScale="1">
        <p:scale>
          <a:sx n="42" d="100"/>
          <a:sy n="42" d="100"/>
        </p:scale>
        <p:origin x="17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24F268-7BEE-BA4E-A13B-1BD1FED29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F2368-FB6A-8044-9A8D-80153912E9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CCB7-7283-4B49-BF8B-536BB5AE2E5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817E3-F832-DF4D-BD27-B728C5F8C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B579F-F08F-2A4E-826B-3475850F86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1A-E357-3243-A3BD-94771AB79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976-E7F2-1949-9D28-72FCB07D967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19061-0791-0742-8EDD-7CA62BB787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8DAFE-0AFC-458B-9F73-AF2B8858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8787"/>
            <a:ext cx="1832113" cy="4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This discussion pack has been put together by Transport for Greater Manchester to enable teachers to facilitate a discussion with </a:t>
            </a:r>
            <a:r>
              <a:rPr lang="en-GB" b="1" u="none" dirty="0">
                <a:solidFill>
                  <a:schemeClr val="tx1"/>
                </a:solidFill>
              </a:rPr>
              <a:t>KS3 year 7-8 students </a:t>
            </a:r>
            <a:r>
              <a:rPr lang="en-GB" dirty="0">
                <a:solidFill>
                  <a:schemeClr val="tx1"/>
                </a:solidFill>
              </a:rPr>
              <a:t>during form / registration time.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pack has been created to cover the topic of “Travel, safety, and coronavirus” and should take around ten minutes to deliver.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If students have any questions that you require assistance answering, or if you need further support on travel to school email the Sustainable Journeys team: sustainable.journeys@tfgm.com</a:t>
            </a:r>
          </a:p>
          <a:p>
            <a:endParaRPr lang="en-GB" b="1" dirty="0">
              <a:solidFill>
                <a:srgbClr val="006A9B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 help students become better able to understand how to travel safely in Greater Manchester.</a:t>
            </a:r>
          </a:p>
          <a:p>
            <a:endParaRPr lang="en-GB" dirty="0"/>
          </a:p>
          <a:p>
            <a:r>
              <a:rPr lang="en-GB" dirty="0"/>
              <a:t>Learning outcomes: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identify how coronavirus has impacted how we choose to travel;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discuss how to keep safe when travelling;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better understand the new safety rules.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one: to identify </a:t>
            </a:r>
            <a:r>
              <a:rPr lang="en-GB" dirty="0"/>
              <a:t>different ways of travelling in Greater Manchester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Knowledge check: Ask students if know what “Greater Manchester” is. Clarify that England is made up of lots of counties, Greater Manchester is the name of the county that we live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Facilitate a classroom discussion by asking students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List which they think are the most popular ways to travel in Greater Manchester – ask them to give a reason why </a:t>
            </a:r>
            <a:r>
              <a:rPr lang="en-GB" b="0" i="1" dirty="0"/>
              <a:t>(e.g. car – because it is fast / walking – because it is free).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 are: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Car or van driver or passenger </a:t>
            </a:r>
            <a:r>
              <a:rPr lang="en-GB" b="1" dirty="0"/>
              <a:t>57%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Walk </a:t>
            </a:r>
            <a:r>
              <a:rPr lang="en-GB" b="1" dirty="0"/>
              <a:t>29%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Bus / minibus / coach </a:t>
            </a:r>
            <a:r>
              <a:rPr lang="en-GB" b="1" dirty="0"/>
              <a:t>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Bicycle </a:t>
            </a:r>
            <a:r>
              <a:rPr lang="en-GB" b="1" dirty="0"/>
              <a:t>2.2%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Metrolink </a:t>
            </a:r>
            <a:r>
              <a:rPr lang="en-GB" b="1" dirty="0"/>
              <a:t>1.7%</a:t>
            </a:r>
            <a:endParaRPr lang="en-GB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Train </a:t>
            </a:r>
            <a:r>
              <a:rPr lang="en-GB" b="1" dirty="0">
                <a:solidFill>
                  <a:schemeClr val="tx1"/>
                </a:solidFill>
              </a:rPr>
              <a:t>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 see: </a:t>
            </a:r>
            <a:r>
              <a:rPr lang="en-GB" b="1" dirty="0">
                <a:solidFill>
                  <a:schemeClr val="tx1"/>
                </a:solidFill>
              </a:rPr>
              <a:t>https://tfgm.com/TRADS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two: to identify how coronavirus has impacted on how we choose to travel.</a:t>
            </a: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Facilitate a classroom discussion with students by asking them: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To consider how coronavirus has impacted on the way we travel.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r>
              <a:rPr lang="en-GB" b="0" dirty="0"/>
              <a:t>Some things that students might identify: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could not travel during lockdown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Families might have started walking or cycling to the shops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have changed the routes they use so they are more enjoyable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have had to rearrange a holiday or family trip</a:t>
            </a:r>
          </a:p>
          <a:p>
            <a:endParaRPr lang="en-GB" b="0" dirty="0"/>
          </a:p>
          <a:p>
            <a:r>
              <a:rPr lang="en-GB" b="0" dirty="0"/>
              <a:t>Prompt questions if required: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Have you started travelling to school or the shops in a new way?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(If school is using bubbles) Have you had to change who you travel with – perhaps because you are now in different bubbles?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(If school is implementing staggered start times) What has changed about the time you come to school?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3961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three: to discuss how to keep safe when travelling</a:t>
            </a:r>
          </a:p>
          <a:p>
            <a:endParaRPr lang="en-GB" b="0" dirty="0"/>
          </a:p>
          <a:p>
            <a:r>
              <a:rPr lang="en-GB" b="0" dirty="0"/>
              <a:t>Ask students what they know about how to stay safe when travelling. Some might identify the following: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walking – stop look and listen before crossing the road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All the time – not being distracted by phones / earbuds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cycling – wear a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in the car – wear a seatbelt</a:t>
            </a:r>
          </a:p>
          <a:p>
            <a:endParaRPr lang="en-GB" dirty="0"/>
          </a:p>
          <a:p>
            <a:r>
              <a:rPr lang="en-GB" dirty="0"/>
              <a:t>Tell students that there are some new rules to keep them safe from coronavirus when travelling. Ask students if they know what they are.</a:t>
            </a:r>
          </a:p>
          <a:p>
            <a:endParaRPr lang="en-GB" dirty="0"/>
          </a:p>
          <a:p>
            <a:r>
              <a:rPr lang="en-GB" dirty="0"/>
              <a:t>All of the new rules are appropriate for KS3 students: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distance from other passengers where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your hands regularly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a face covering on-board and in stations and interchanges, unless you’re under 11 or are exempt for another reason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contactless payment or exact change only</a:t>
            </a:r>
          </a:p>
          <a:p>
            <a:endParaRPr lang="en-GB" dirty="0"/>
          </a:p>
          <a:p>
            <a:r>
              <a:rPr lang="en-GB" b="1" dirty="0"/>
              <a:t>TfGM video on how to stay say on the network: https://www.youtube.com/watch?v=_A_GETGp8jM</a:t>
            </a:r>
          </a:p>
          <a:p>
            <a:r>
              <a:rPr lang="en-GB" b="1" dirty="0"/>
              <a:t>TfGM video on how to stay safe when travelling to school: https://www.youtube.com/watch?v=wuu2dCpXzTk</a:t>
            </a:r>
          </a:p>
          <a:p>
            <a:r>
              <a:rPr lang="en-GB" b="1" dirty="0"/>
              <a:t>How to make a facemask: See attached Government 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419" y="4400550"/>
            <a:ext cx="6209414" cy="50907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three: To better understand </a:t>
            </a:r>
            <a:r>
              <a:rPr lang="en-GB" dirty="0"/>
              <a:t>the implementation of new safety rules.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Facilitate a classroom discussion with students to identify </a:t>
            </a:r>
            <a:r>
              <a:rPr lang="en-GB" b="1" dirty="0"/>
              <a:t>why</a:t>
            </a:r>
            <a:r>
              <a:rPr lang="en-GB" dirty="0"/>
              <a:t> the new rules have been brought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Some ways that students might identify are: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reduce infection spreading through touching surfaces – hand to surface contact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reduce infection spreading through droplets in air – from mouth and nose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Prompt questions if required: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using hand sanitiser do? </a:t>
            </a:r>
            <a:r>
              <a:rPr lang="en-GB" i="1" dirty="0"/>
              <a:t>(answer: kills off most germs, not a substitute for good hand washing!)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using a face mask do? </a:t>
            </a:r>
            <a:r>
              <a:rPr lang="en-GB" i="1" dirty="0"/>
              <a:t>(answer: wearing a face mask does not protect ourselves, it protects others from our germs!)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Continue the classroom discussion by: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Asking students what else would help keep us safe when travelling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Steer students to identify that TfGM and public transport operators have put more measures in place to help you travel safely, including: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Rigorous anti-viral cleaning regime in place at bus stations and interchanges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Installed hand sanitiser dispensers for customers at interchanges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Operators are cleaning buses, trams and trains more regularly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TfGM and operators have introduced measures to support social distancing (e.g. extra services and signage)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353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Bring the session to a close and recap the main points from each learning objective.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Learning outcomes: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To identify how coronavirus has impacted how we choose to travel; </a:t>
            </a:r>
            <a:r>
              <a:rPr lang="en-GB" i="1" dirty="0">
                <a:solidFill>
                  <a:schemeClr val="tx1"/>
                </a:solidFill>
              </a:rPr>
              <a:t>(the number of journeys we take may have reduced, the way we choose to travel might have changed);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– ask students to think about how many journeys they did when in and out of lockdown.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To discuss how to keep safe when travelling; </a:t>
            </a:r>
            <a:r>
              <a:rPr lang="en-GB" i="1" dirty="0">
                <a:solidFill>
                  <a:schemeClr val="tx1"/>
                </a:solidFill>
              </a:rPr>
              <a:t>(wash hands, keep distance, face covering, contactless / correct change);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– ask what are the new safety rules relating to coronavirus.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To better understand the implementation of new safety rules; </a:t>
            </a:r>
            <a:r>
              <a:rPr lang="en-GB" i="1" dirty="0">
                <a:solidFill>
                  <a:schemeClr val="tx1"/>
                </a:solidFill>
              </a:rPr>
              <a:t>(reduce infection spreading through droplets in air and on surfaces).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– ask how the new safety rules stop the spread of coronavirus.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Ask students to put their hand up if they feel that they better understand how to travel safely in Greater Manchester.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If students have any questions that you require assistance answering, or if you need further support on travel to school email the Sustainable Journeys team: sustainable.journeys@tfgm.com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2130-CC75-114C-A329-99B06855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08DE-3614-5144-9386-2A566B7D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4CBA-884B-8B4B-BFBA-E386AE92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26F4-6299-A64E-A512-9531B30F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29B3-E0A2-F44B-852D-FE459BBB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DF51-1EFB-034D-8F11-FAAA4178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D3E49-4444-FB40-9741-D8690DB62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EEA0B-FF58-6B48-BF35-EDB69A77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9553-2E96-5F46-958C-23783013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B2E-C612-C641-A093-3F05A878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6947-6B40-C141-89FC-83CDC16F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CED0-7631-9C4B-B118-4BAE930C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F0E18-4CC4-5640-95F0-D0FAD25C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1975-CFFC-AE46-B52C-426AA721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865B-D508-DD41-9186-DB3DD37F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956F-057F-654B-8B30-6B3DEDEF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984F4-B06B-AE4E-83B7-DF0CA5DA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AD43C-6C11-A74D-8767-AF02D9E5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6F8F-C6A0-1D4A-B2C7-A5B56F4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1901-9A6B-094B-A231-B1D15D69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ACB6-A588-B549-BB37-AC9F3F59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2130-CC75-114C-A329-99B06855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08DE-3614-5144-9386-2A566B7D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4CBA-884B-8B4B-BFBA-E386AE92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26F4-6299-A64E-A512-9531B30F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29B3-E0A2-F44B-852D-FE459BBB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F5C4-D8C2-7D4A-8A04-951A7907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4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731"/>
            <a:ext cx="10515600" cy="549923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AC84-678D-464C-9468-F8648B0B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059-F487-FC44-AC0D-2DB9EB4A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C5DC-D096-954C-A5F5-10FCAA0F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C0E7-013A-DC4C-A00C-10516EF5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EB17-6688-A742-878F-E21B6705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2E5F-2351-F24D-B3DF-FCA2255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5DE5-09C8-B94E-9D65-EFEE0CF12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B89-928A-A549-A4CF-41C8F8BE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D96C7-8A1E-FF4C-949B-9892A5D9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92B5-87F1-CC48-8024-78A197DC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0E76E-8FEF-B543-A5D9-218A11A9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D2DA-36C8-9A4F-87C0-D7B0FF1F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6857-D203-9E4E-8BD6-069CE0B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FF7B7-C2DE-CE41-BC32-E6283E40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21FE-7475-DE45-A5CA-1FCC5C44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75B79-A847-8A43-8E8B-B320FFB50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0875-1EBD-8140-B1B4-690EAB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5A6E8-758D-C440-8B42-9AD549F3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24F25-CA0D-C54E-9761-8DFAAD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4DE6-1055-B647-B2B2-F7E86B77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1678-7798-0447-A63C-5258A073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BE6B5-B000-524C-A516-68189BDC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287AB-1DC3-1C4B-8E31-03D80839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F5C4-D8C2-7D4A-8A04-951A7907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8A423-6A07-2946-9A16-A61E5C8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1449-85EA-EC46-8D59-9B9530F9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0C8CF-B9BE-E749-B0E8-6AAF0E5D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919-14DE-0843-A009-D6AD75A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5151-BFCE-A143-987D-E8497241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7E5E3-EF23-0D47-B015-C820C2C0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03D3-01F1-4949-9DC3-319A256B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FB09-5770-6E43-B8C5-7B90171D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8863C-A574-CD47-B63B-AEAE087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DF51-1EFB-034D-8F11-FAAA4178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D3E49-4444-FB40-9741-D8690DB62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EEA0B-FF58-6B48-BF35-EDB69A77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9553-2E96-5F46-958C-23783013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B2E-C612-C641-A093-3F05A878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6947-6B40-C141-89FC-83CDC16F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CED0-7631-9C4B-B118-4BAE930C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F0E18-4CC4-5640-95F0-D0FAD25C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1975-CFFC-AE46-B52C-426AA721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865B-D508-DD41-9186-DB3DD37F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956F-057F-654B-8B30-6B3DEDEF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5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984F4-B06B-AE4E-83B7-DF0CA5DA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AD43C-6C11-A74D-8767-AF02D9E5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6F8F-C6A0-1D4A-B2C7-A5B56F4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1901-9A6B-094B-A231-B1D15D69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ACB6-A588-B549-BB37-AC9F3F59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731"/>
            <a:ext cx="10515600" cy="549923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AC84-678D-464C-9468-F8648B0B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059-F487-FC44-AC0D-2DB9EB4A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C5DC-D096-954C-A5F5-10FCAA0F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C0E7-013A-DC4C-A00C-10516EF5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EB17-6688-A742-878F-E21B6705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2E5F-2351-F24D-B3DF-FCA2255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5DE5-09C8-B94E-9D65-EFEE0CF12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B89-928A-A549-A4CF-41C8F8BE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D96C7-8A1E-FF4C-949B-9892A5D9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92B5-87F1-CC48-8024-78A197DC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0E76E-8FEF-B543-A5D9-218A11A9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D2DA-36C8-9A4F-87C0-D7B0FF1F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6857-D203-9E4E-8BD6-069CE0B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FF7B7-C2DE-CE41-BC32-E6283E40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21FE-7475-DE45-A5CA-1FCC5C44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75B79-A847-8A43-8E8B-B320FFB50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0875-1EBD-8140-B1B4-690EAB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5A6E8-758D-C440-8B42-9AD549F3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24F25-CA0D-C54E-9761-8DFAAD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4DE6-1055-B647-B2B2-F7E86B77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1678-7798-0447-A63C-5258A073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BE6B5-B000-524C-A516-68189BDC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287AB-1DC3-1C4B-8E31-03D80839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8A423-6A07-2946-9A16-A61E5C8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1449-85EA-EC46-8D59-9B9530F9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0C8CF-B9BE-E749-B0E8-6AAF0E5D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7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919-14DE-0843-A009-D6AD75A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5151-BFCE-A143-987D-E8497241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7E5E3-EF23-0D47-B015-C820C2C0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03D3-01F1-4949-9DC3-319A256B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FB09-5770-6E43-B8C5-7B90171D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8863C-A574-CD47-B63B-AEAE087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D85D6-EAA8-BF49-B2BF-31F01D3C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D7D9-754E-7A46-B1A5-E1143B33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14-207D-974B-8B7C-4FA02231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7C63-4451-7B42-8BEA-D3860C121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C4E-0900-5340-A4E4-FBE7C003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D85D6-EAA8-BF49-B2BF-31F01D3C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D7D9-754E-7A46-B1A5-E1143B33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14-207D-974B-8B7C-4FA02231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7C63-4451-7B42-8BEA-D3860C121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C4E-0900-5340-A4E4-FBE7C003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6E7E5-F22B-F646-8E4F-6A8EE3E9B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TRAVEL, SAFETY, AND CORONAVIRUS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F2DA2B-B315-414B-B0CB-5BEE719BD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6166"/>
            <a:ext cx="9144000" cy="1655762"/>
          </a:xfrm>
        </p:spPr>
        <p:txBody>
          <a:bodyPr/>
          <a:lstStyle/>
          <a:p>
            <a:r>
              <a:rPr lang="en-US" dirty="0"/>
              <a:t>KS3 (YR7 &amp; YR8) DISCUSSION PACK</a:t>
            </a:r>
          </a:p>
          <a:p>
            <a:r>
              <a:rPr lang="en-US" sz="2000" i="1" dirty="0"/>
              <a:t>Updated 14/09/2020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EB8628-E856-5A4F-A057-E3AF46BF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90" y="198086"/>
            <a:ext cx="1918499" cy="1848554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D078BF5-42CD-F540-9A40-FD5EF7C4B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1" y="97701"/>
            <a:ext cx="2260600" cy="1981200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590A6FF-6407-7440-806B-A55FA77D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817" y="3453543"/>
            <a:ext cx="2361772" cy="1655762"/>
          </a:xfrm>
          <a:prstGeom prst="rect">
            <a:avLst/>
          </a:prstGeom>
        </p:spPr>
      </p:pic>
      <p:pic>
        <p:nvPicPr>
          <p:cNvPr id="9" name="Picture 8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AADF505A-A59A-4671-B592-E151F7FAB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802" y="5109305"/>
            <a:ext cx="731798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338BB9-EB73-4EA5-ADAE-C3BB1A94CFB4}"/>
              </a:ext>
            </a:extLst>
          </p:cNvPr>
          <p:cNvSpPr txBox="1">
            <a:spLocks/>
          </p:cNvSpPr>
          <p:nvPr/>
        </p:nvSpPr>
        <p:spPr>
          <a:xfrm>
            <a:off x="297712" y="1854796"/>
            <a:ext cx="10515600" cy="324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Learning outcomes: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identify different ways of travelling in Greater Manchester? 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discuss how coronavirus has impacted how we travel?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better understand how to keep safe when travelling?</a:t>
            </a:r>
          </a:p>
          <a:p>
            <a:endParaRPr lang="en-GB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6A68474-B362-4D09-BCF3-F1480BD26442}"/>
              </a:ext>
            </a:extLst>
          </p:cNvPr>
          <p:cNvSpPr txBox="1">
            <a:spLocks/>
          </p:cNvSpPr>
          <p:nvPr/>
        </p:nvSpPr>
        <p:spPr>
          <a:xfrm>
            <a:off x="297712" y="487317"/>
            <a:ext cx="8282763" cy="7383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Travel, safety, and coronavirus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3CABAC-A169-4953-9DDB-3A28BB4801AE}"/>
              </a:ext>
            </a:extLst>
          </p:cNvPr>
          <p:cNvCxnSpPr>
            <a:cxnSpLocks/>
          </p:cNvCxnSpPr>
          <p:nvPr/>
        </p:nvCxnSpPr>
        <p:spPr>
          <a:xfrm>
            <a:off x="398939" y="1116424"/>
            <a:ext cx="8532410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E54B116-D720-4006-8D0B-92D4D916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023" y="5873192"/>
            <a:ext cx="1951120" cy="9301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61C8B80-D7F7-44B6-B920-CD5F9058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49" y="5988258"/>
            <a:ext cx="860369" cy="860369"/>
          </a:xfrm>
          <a:prstGeom prst="rect">
            <a:avLst/>
          </a:prstGeom>
        </p:spPr>
      </p:pic>
      <p:pic>
        <p:nvPicPr>
          <p:cNvPr id="7" name="Picture 6" descr="A picture containing cup&#10;&#10;Description automatically generated">
            <a:extLst>
              <a:ext uri="{FF2B5EF4-FFF2-40B4-BE49-F238E27FC236}">
                <a16:creationId xmlns:a16="http://schemas.microsoft.com/office/drawing/2014/main" id="{F548C263-8067-4DA7-AED9-215FB7E4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57" y="1775529"/>
            <a:ext cx="451469" cy="434748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34407F7-C6A9-4B2E-85CD-26A980013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0491" y="2083565"/>
            <a:ext cx="871652" cy="611087"/>
          </a:xfrm>
          <a:prstGeom prst="rect">
            <a:avLst/>
          </a:prstGeom>
        </p:spPr>
      </p:pic>
      <p:pic>
        <p:nvPicPr>
          <p:cNvPr id="9" name="Picture 8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30E4FAFC-7E95-4799-9EC0-F956D5558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14" y="5784759"/>
            <a:ext cx="750635" cy="110705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95CA8B-F648-46FD-9FF0-BC4E3FC70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8220" y="5510384"/>
            <a:ext cx="1995154" cy="12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730B-C8CE-4E73-8BA6-7ECEB30DD7EF}"/>
              </a:ext>
            </a:extLst>
          </p:cNvPr>
          <p:cNvSpPr txBox="1">
            <a:spLocks/>
          </p:cNvSpPr>
          <p:nvPr/>
        </p:nvSpPr>
        <p:spPr>
          <a:xfrm>
            <a:off x="218568" y="102373"/>
            <a:ext cx="8327065" cy="825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Travelling in Greater Manchester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D477-E2D5-4E19-AC8F-4243FB88EE40}"/>
              </a:ext>
            </a:extLst>
          </p:cNvPr>
          <p:cNvSpPr txBox="1">
            <a:spLocks/>
          </p:cNvSpPr>
          <p:nvPr/>
        </p:nvSpPr>
        <p:spPr>
          <a:xfrm>
            <a:off x="294735" y="946729"/>
            <a:ext cx="10252764" cy="1402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do you think are the most popular ways to travel around Greater Manchester - </a:t>
            </a:r>
            <a:r>
              <a:rPr lang="en-GB" b="1" dirty="0"/>
              <a:t>and why?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C81695-1878-45FF-99EC-7F2E5F64DF79}"/>
              </a:ext>
            </a:extLst>
          </p:cNvPr>
          <p:cNvCxnSpPr>
            <a:cxnSpLocks/>
          </p:cNvCxnSpPr>
          <p:nvPr/>
        </p:nvCxnSpPr>
        <p:spPr>
          <a:xfrm>
            <a:off x="371587" y="745641"/>
            <a:ext cx="7362829" cy="0"/>
          </a:xfrm>
          <a:prstGeom prst="line">
            <a:avLst/>
          </a:prstGeom>
          <a:ln w="76200">
            <a:solidFill>
              <a:srgbClr val="F156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0649FF-B4A8-4821-9AC3-732DFCD2F143}"/>
              </a:ext>
            </a:extLst>
          </p:cNvPr>
          <p:cNvGrpSpPr/>
          <p:nvPr/>
        </p:nvGrpSpPr>
        <p:grpSpPr>
          <a:xfrm>
            <a:off x="164583" y="2050026"/>
            <a:ext cx="2935835" cy="2731225"/>
            <a:chOff x="404326" y="1924723"/>
            <a:chExt cx="2288388" cy="22282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8A9A9-C8F1-4AD7-840D-2DC50919B143}"/>
                </a:ext>
              </a:extLst>
            </p:cNvPr>
            <p:cNvSpPr txBox="1"/>
            <p:nvPr/>
          </p:nvSpPr>
          <p:spPr>
            <a:xfrm>
              <a:off x="1173849" y="3558679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57%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F38BC93-A1D3-4388-8900-BD58CCFC90BE}"/>
                </a:ext>
              </a:extLst>
            </p:cNvPr>
            <p:cNvSpPr/>
            <p:nvPr/>
          </p:nvSpPr>
          <p:spPr>
            <a:xfrm>
              <a:off x="404326" y="1924723"/>
              <a:ext cx="2288388" cy="2228214"/>
            </a:xfrm>
            <a:prstGeom prst="ellipse">
              <a:avLst/>
            </a:prstGeom>
            <a:noFill/>
            <a:ln w="889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7DC60F02-3E92-4B5C-A1F1-783870F8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66" y="2152984"/>
              <a:ext cx="2011612" cy="139005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5753F83-F6BA-41E5-9653-6E7D11CA552E}"/>
              </a:ext>
            </a:extLst>
          </p:cNvPr>
          <p:cNvGrpSpPr/>
          <p:nvPr/>
        </p:nvGrpSpPr>
        <p:grpSpPr>
          <a:xfrm>
            <a:off x="5346961" y="1858895"/>
            <a:ext cx="2159968" cy="2038836"/>
            <a:chOff x="5121592" y="1760737"/>
            <a:chExt cx="2171525" cy="2179304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7D6B4F77-DA6F-4C90-BC11-1A13F46ED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091" y="1823527"/>
              <a:ext cx="1753844" cy="1763578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A01332-1A00-4079-926E-67726EF9B701}"/>
                </a:ext>
              </a:extLst>
            </p:cNvPr>
            <p:cNvSpPr/>
            <p:nvPr/>
          </p:nvSpPr>
          <p:spPr>
            <a:xfrm>
              <a:off x="5121592" y="1760737"/>
              <a:ext cx="2171525" cy="2132617"/>
            </a:xfrm>
            <a:prstGeom prst="ellipse">
              <a:avLst/>
            </a:prstGeom>
            <a:noFill/>
            <a:ln w="6985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0BED93-0055-45C3-8163-366501313A00}"/>
                </a:ext>
              </a:extLst>
            </p:cNvPr>
            <p:cNvSpPr txBox="1"/>
            <p:nvPr/>
          </p:nvSpPr>
          <p:spPr>
            <a:xfrm>
              <a:off x="5849888" y="3380773"/>
              <a:ext cx="813076" cy="55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7%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9D2871-9A8E-4B0A-8CF8-E123A518DE23}"/>
              </a:ext>
            </a:extLst>
          </p:cNvPr>
          <p:cNvGrpSpPr/>
          <p:nvPr/>
        </p:nvGrpSpPr>
        <p:grpSpPr>
          <a:xfrm>
            <a:off x="10385087" y="3343030"/>
            <a:ext cx="1342926" cy="1289416"/>
            <a:chOff x="10117896" y="3715120"/>
            <a:chExt cx="1517940" cy="1436581"/>
          </a:xfrm>
        </p:grpSpPr>
        <p:pic>
          <p:nvPicPr>
            <p:cNvPr id="23" name="Graphic 22" descr="Train">
              <a:extLst>
                <a:ext uri="{FF2B5EF4-FFF2-40B4-BE49-F238E27FC236}">
                  <a16:creationId xmlns:a16="http://schemas.microsoft.com/office/drawing/2014/main" id="{F4F7AC2B-6932-4553-8BA7-60ABBF70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428306" y="3772217"/>
              <a:ext cx="897119" cy="96499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E47438-D36C-4552-B911-E99C928656FC}"/>
                </a:ext>
              </a:extLst>
            </p:cNvPr>
            <p:cNvSpPr txBox="1"/>
            <p:nvPr/>
          </p:nvSpPr>
          <p:spPr>
            <a:xfrm>
              <a:off x="10549614" y="4628481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1%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CB7281-B44C-40A7-9949-268C78C2383A}"/>
                </a:ext>
              </a:extLst>
            </p:cNvPr>
            <p:cNvSpPr/>
            <p:nvPr/>
          </p:nvSpPr>
          <p:spPr>
            <a:xfrm>
              <a:off x="10117896" y="3715120"/>
              <a:ext cx="1517940" cy="1402279"/>
            </a:xfrm>
            <a:prstGeom prst="ellipse">
              <a:avLst/>
            </a:prstGeom>
            <a:noFill/>
            <a:ln w="381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A42035-5AA8-45D2-9E9E-459F80DB168D}"/>
              </a:ext>
            </a:extLst>
          </p:cNvPr>
          <p:cNvGrpSpPr/>
          <p:nvPr/>
        </p:nvGrpSpPr>
        <p:grpSpPr>
          <a:xfrm>
            <a:off x="3276021" y="3349265"/>
            <a:ext cx="2024544" cy="2036695"/>
            <a:chOff x="2558944" y="3236158"/>
            <a:chExt cx="2288388" cy="2269150"/>
          </a:xfrm>
        </p:grpSpPr>
        <p:pic>
          <p:nvPicPr>
            <p:cNvPr id="31" name="Picture 30" descr="A picture containing sign, dark, bird, flying&#10;&#10;Description automatically generated">
              <a:extLst>
                <a:ext uri="{FF2B5EF4-FFF2-40B4-BE49-F238E27FC236}">
                  <a16:creationId xmlns:a16="http://schemas.microsoft.com/office/drawing/2014/main" id="{430D27F5-05C7-44F2-B7CD-E5FB4E3E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8022" y="3236158"/>
              <a:ext cx="1447203" cy="1840725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9E7C87-DC3F-4239-8743-27210725CBB9}"/>
                </a:ext>
              </a:extLst>
            </p:cNvPr>
            <p:cNvSpPr txBox="1"/>
            <p:nvPr/>
          </p:nvSpPr>
          <p:spPr>
            <a:xfrm>
              <a:off x="3333418" y="4942562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29%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B0BE63-65FF-4BDE-BA40-0018E8D1FBCE}"/>
                </a:ext>
              </a:extLst>
            </p:cNvPr>
            <p:cNvSpPr/>
            <p:nvPr/>
          </p:nvSpPr>
          <p:spPr>
            <a:xfrm>
              <a:off x="2558944" y="3277094"/>
              <a:ext cx="2288388" cy="2228214"/>
            </a:xfrm>
            <a:prstGeom prst="ellipse">
              <a:avLst/>
            </a:prstGeom>
            <a:noFill/>
            <a:ln w="889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066B7C-3E5A-4ED2-9775-0AC5BB0A5E7B}"/>
              </a:ext>
            </a:extLst>
          </p:cNvPr>
          <p:cNvGrpSpPr/>
          <p:nvPr/>
        </p:nvGrpSpPr>
        <p:grpSpPr>
          <a:xfrm>
            <a:off x="7072522" y="3810491"/>
            <a:ext cx="2159968" cy="1999953"/>
            <a:chOff x="6678891" y="3715120"/>
            <a:chExt cx="2171525" cy="213261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BE5B340B-B8A6-4245-BED6-112EF33D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6500" y="3774744"/>
              <a:ext cx="1496306" cy="1542547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10985C-CD2F-486E-892D-4ABBBA063A80}"/>
                </a:ext>
              </a:extLst>
            </p:cNvPr>
            <p:cNvSpPr txBox="1"/>
            <p:nvPr/>
          </p:nvSpPr>
          <p:spPr>
            <a:xfrm>
              <a:off x="7320180" y="5305297"/>
              <a:ext cx="907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2.2%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B34FF8E-81A4-4D0F-ADC9-9118B720F360}"/>
                </a:ext>
              </a:extLst>
            </p:cNvPr>
            <p:cNvSpPr/>
            <p:nvPr/>
          </p:nvSpPr>
          <p:spPr>
            <a:xfrm>
              <a:off x="6678891" y="3715120"/>
              <a:ext cx="2171525" cy="2132617"/>
            </a:xfrm>
            <a:prstGeom prst="ellipse">
              <a:avLst/>
            </a:prstGeom>
            <a:noFill/>
            <a:ln w="6985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E45B72-B1D2-4472-A186-616DFFBE4811}"/>
              </a:ext>
            </a:extLst>
          </p:cNvPr>
          <p:cNvGrpSpPr/>
          <p:nvPr/>
        </p:nvGrpSpPr>
        <p:grpSpPr>
          <a:xfrm>
            <a:off x="8514374" y="2186655"/>
            <a:ext cx="1558340" cy="1449852"/>
            <a:chOff x="8687821" y="1631343"/>
            <a:chExt cx="1517940" cy="1402279"/>
          </a:xfrm>
        </p:grpSpPr>
        <p:pic>
          <p:nvPicPr>
            <p:cNvPr id="18" name="Picture 17" descr="A picture containing people&#10;&#10;Description automatically generated">
              <a:extLst>
                <a:ext uri="{FF2B5EF4-FFF2-40B4-BE49-F238E27FC236}">
                  <a16:creationId xmlns:a16="http://schemas.microsoft.com/office/drawing/2014/main" id="{DFBD9DB3-252E-4CDB-A972-B92F149C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0973" y="1902617"/>
              <a:ext cx="1346923" cy="688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BA6F14-657B-489C-9195-19814BB27E70}"/>
                </a:ext>
              </a:extLst>
            </p:cNvPr>
            <p:cNvSpPr txBox="1"/>
            <p:nvPr/>
          </p:nvSpPr>
          <p:spPr>
            <a:xfrm>
              <a:off x="9039224" y="2500713"/>
              <a:ext cx="907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1.7%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DADE2C6-D818-4ECD-BB80-56E1A50DC1AE}"/>
                </a:ext>
              </a:extLst>
            </p:cNvPr>
            <p:cNvSpPr/>
            <p:nvPr/>
          </p:nvSpPr>
          <p:spPr>
            <a:xfrm>
              <a:off x="8687821" y="1631343"/>
              <a:ext cx="1517940" cy="1402279"/>
            </a:xfrm>
            <a:prstGeom prst="ellipse">
              <a:avLst/>
            </a:prstGeom>
            <a:noFill/>
            <a:ln w="381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7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8F47E8BC-4A5C-45FA-A32D-61CA58E5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20836698">
            <a:off x="7726981" y="2906844"/>
            <a:ext cx="4654094" cy="40788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33CC3F-8490-42F6-9743-71464E52B4FD}"/>
              </a:ext>
            </a:extLst>
          </p:cNvPr>
          <p:cNvSpPr txBox="1">
            <a:spLocks/>
          </p:cNvSpPr>
          <p:nvPr/>
        </p:nvSpPr>
        <p:spPr>
          <a:xfrm>
            <a:off x="141880" y="427318"/>
            <a:ext cx="5556780" cy="559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Coronavirus and travel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A011EF-2B5E-47F9-97EA-0453A85DE396}"/>
              </a:ext>
            </a:extLst>
          </p:cNvPr>
          <p:cNvSpPr txBox="1">
            <a:spLocks/>
          </p:cNvSpPr>
          <p:nvPr/>
        </p:nvSpPr>
        <p:spPr>
          <a:xfrm>
            <a:off x="141880" y="1719641"/>
            <a:ext cx="11789229" cy="609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How has the way we travel changed because of coronavirus?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407169-3F2E-472B-BEED-0E8753478371}"/>
              </a:ext>
            </a:extLst>
          </p:cNvPr>
          <p:cNvCxnSpPr>
            <a:cxnSpLocks/>
          </p:cNvCxnSpPr>
          <p:nvPr/>
        </p:nvCxnSpPr>
        <p:spPr>
          <a:xfrm>
            <a:off x="266882" y="1071847"/>
            <a:ext cx="5556780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3E7A033-E2F8-481E-BAD3-32E4048BEFBD}"/>
              </a:ext>
            </a:extLst>
          </p:cNvPr>
          <p:cNvSpPr/>
          <p:nvPr/>
        </p:nvSpPr>
        <p:spPr>
          <a:xfrm>
            <a:off x="2531851" y="2996472"/>
            <a:ext cx="9247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rabicPeriod"/>
            </a:pPr>
            <a:r>
              <a:rPr lang="en-GB" sz="2800" b="1" dirty="0"/>
              <a:t>Did you start travelling a new way during lockdown?</a:t>
            </a:r>
          </a:p>
          <a:p>
            <a:pPr marL="800100" lvl="1" indent="-342900">
              <a:buAutoNum type="arabicPeriod"/>
            </a:pPr>
            <a:endParaRPr lang="en-GB" sz="2800" b="1" dirty="0"/>
          </a:p>
          <a:p>
            <a:pPr marL="800100" lvl="1" indent="-342900">
              <a:buAutoNum type="arabicPeriod"/>
            </a:pPr>
            <a:r>
              <a:rPr lang="en-GB" sz="2800" b="1" dirty="0"/>
              <a:t>What changes have you seen in how your family and friends travel?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22D82-9481-4E76-8FB8-99061CFE2572}"/>
              </a:ext>
            </a:extLst>
          </p:cNvPr>
          <p:cNvSpPr/>
          <p:nvPr/>
        </p:nvSpPr>
        <p:spPr>
          <a:xfrm>
            <a:off x="5236151" y="4860099"/>
            <a:ext cx="5620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GB" sz="4800" b="1" dirty="0">
                <a:solidFill>
                  <a:srgbClr val="F1561E"/>
                </a:solidFill>
              </a:rPr>
              <a:t>Let’s share our ideas</a:t>
            </a: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AED50B9E-BEA5-4F98-BA68-1735D25A2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321324" flipH="1">
            <a:off x="85409" y="2099142"/>
            <a:ext cx="2606686" cy="27545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050776-4113-4E1A-A988-69943702E843}"/>
              </a:ext>
            </a:extLst>
          </p:cNvPr>
          <p:cNvSpPr/>
          <p:nvPr/>
        </p:nvSpPr>
        <p:spPr>
          <a:xfrm rot="20086480">
            <a:off x="315768" y="2945761"/>
            <a:ext cx="1896343" cy="4784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b="1" dirty="0"/>
              <a:t>Think about…</a:t>
            </a:r>
          </a:p>
        </p:txBody>
      </p:sp>
      <p:pic>
        <p:nvPicPr>
          <p:cNvPr id="11" name="Picture 10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FF566CD0-0849-42A6-A684-212665073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46017" y="5457872"/>
            <a:ext cx="937902" cy="138323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BE6857C-CD61-42FF-823D-19B6CC826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525" y="5074564"/>
            <a:ext cx="1168624" cy="766617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4D541C5-E5E7-49F4-8F63-80775010E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1581" y="5841181"/>
            <a:ext cx="1041002" cy="91248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402B131-F102-485D-AA7B-C78481335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154820" y="4280817"/>
            <a:ext cx="687763" cy="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837-B880-4EF9-A037-3577C0C2A48C}"/>
              </a:ext>
            </a:extLst>
          </p:cNvPr>
          <p:cNvSpPr txBox="1">
            <a:spLocks/>
          </p:cNvSpPr>
          <p:nvPr/>
        </p:nvSpPr>
        <p:spPr>
          <a:xfrm>
            <a:off x="250371" y="95661"/>
            <a:ext cx="7805057" cy="8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How to keep safe when travelling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0BC8-60FB-42BF-AE1D-6703964A13E1}"/>
              </a:ext>
            </a:extLst>
          </p:cNvPr>
          <p:cNvSpPr txBox="1">
            <a:spLocks/>
          </p:cNvSpPr>
          <p:nvPr/>
        </p:nvSpPr>
        <p:spPr>
          <a:xfrm>
            <a:off x="5090066" y="1125633"/>
            <a:ext cx="6869945" cy="868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There are some new safety rules to help you keep safe from coronavirus - </a:t>
            </a:r>
            <a:r>
              <a:rPr lang="en-GB" sz="2400" b="1" dirty="0"/>
              <a:t>do you know what these are?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C4A90E-D8EF-451B-8C0D-C6E1E47B388F}"/>
              </a:ext>
            </a:extLst>
          </p:cNvPr>
          <p:cNvCxnSpPr>
            <a:cxnSpLocks/>
          </p:cNvCxnSpPr>
          <p:nvPr/>
        </p:nvCxnSpPr>
        <p:spPr>
          <a:xfrm>
            <a:off x="337459" y="777885"/>
            <a:ext cx="7656489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3986C5-0640-49D0-ABD8-5C2993EB0310}"/>
              </a:ext>
            </a:extLst>
          </p:cNvPr>
          <p:cNvSpPr/>
          <p:nvPr/>
        </p:nvSpPr>
        <p:spPr>
          <a:xfrm>
            <a:off x="299491" y="1119812"/>
            <a:ext cx="4723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do we already know about how to keep safe when travelling?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648E70-794B-4C55-95F1-BF7F89F11AE5}"/>
              </a:ext>
            </a:extLst>
          </p:cNvPr>
          <p:cNvGrpSpPr/>
          <p:nvPr/>
        </p:nvGrpSpPr>
        <p:grpSpPr>
          <a:xfrm>
            <a:off x="803140" y="2244230"/>
            <a:ext cx="3362563" cy="1523125"/>
            <a:chOff x="4151974" y="4524405"/>
            <a:chExt cx="3054235" cy="1254633"/>
          </a:xfrm>
        </p:grpSpPr>
        <p:pic>
          <p:nvPicPr>
            <p:cNvPr id="7" name="Picture 2" descr="Stop Look Listen | UK Youth">
              <a:extLst>
                <a:ext uri="{FF2B5EF4-FFF2-40B4-BE49-F238E27FC236}">
                  <a16:creationId xmlns:a16="http://schemas.microsoft.com/office/drawing/2014/main" id="{95ED8B7D-BE29-4F7A-93F7-8DA539E034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2" b="22089"/>
            <a:stretch/>
          </p:blipFill>
          <p:spPr bwMode="auto">
            <a:xfrm>
              <a:off x="6247203" y="4565729"/>
              <a:ext cx="959006" cy="117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top Look Listen | UK Youth">
              <a:extLst>
                <a:ext uri="{FF2B5EF4-FFF2-40B4-BE49-F238E27FC236}">
                  <a16:creationId xmlns:a16="http://schemas.microsoft.com/office/drawing/2014/main" id="{BF47DDC9-8DA1-48F2-A16E-5E4E9180F0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81" b="22089"/>
            <a:stretch/>
          </p:blipFill>
          <p:spPr bwMode="auto">
            <a:xfrm>
              <a:off x="4151974" y="4524405"/>
              <a:ext cx="1033346" cy="125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top Look Listen | UK Youth">
              <a:extLst>
                <a:ext uri="{FF2B5EF4-FFF2-40B4-BE49-F238E27FC236}">
                  <a16:creationId xmlns:a16="http://schemas.microsoft.com/office/drawing/2014/main" id="{39D1172C-1679-434E-BB73-FA1C7A4AA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7" r="33783" b="22089"/>
            <a:stretch/>
          </p:blipFill>
          <p:spPr bwMode="auto">
            <a:xfrm>
              <a:off x="5237620" y="4548818"/>
              <a:ext cx="959006" cy="120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C1265A9-894B-42DF-A72C-2A37D391AB7D}"/>
              </a:ext>
            </a:extLst>
          </p:cNvPr>
          <p:cNvSpPr/>
          <p:nvPr/>
        </p:nvSpPr>
        <p:spPr>
          <a:xfrm>
            <a:off x="180080" y="4062486"/>
            <a:ext cx="4892461" cy="1384995"/>
          </a:xfrm>
          <a:prstGeom prst="rect">
            <a:avLst/>
          </a:prstGeom>
          <a:solidFill>
            <a:srgbClr val="FCE41C">
              <a:alpha val="69804"/>
            </a:srgbClr>
          </a:solidFill>
          <a:ln w="57150">
            <a:solidFill>
              <a:srgbClr val="F1561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22222"/>
                </a:solidFill>
              </a:rPr>
              <a:t>Avoid using </a:t>
            </a:r>
            <a:r>
              <a:rPr lang="en-GB" sz="2400" b="1" dirty="0">
                <a:solidFill>
                  <a:srgbClr val="222222"/>
                </a:solidFill>
              </a:rPr>
              <a:t>earbuds</a:t>
            </a:r>
            <a:r>
              <a:rPr lang="en-GB" sz="2400" dirty="0">
                <a:solidFill>
                  <a:srgbClr val="222222"/>
                </a:solidFill>
              </a:rPr>
              <a:t> or wearing </a:t>
            </a:r>
            <a:r>
              <a:rPr lang="en-GB" sz="2400" b="1" dirty="0">
                <a:solidFill>
                  <a:srgbClr val="222222"/>
                </a:solidFill>
              </a:rPr>
              <a:t>headphones</a:t>
            </a:r>
          </a:p>
          <a:p>
            <a:pPr algn="ctr"/>
            <a:r>
              <a:rPr lang="en-GB" dirty="0">
                <a:solidFill>
                  <a:srgbClr val="222222"/>
                </a:solidFill>
              </a:rPr>
              <a:t>You need to be able to hear approaching vehicles and be aware of your surroundings.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15CC81-AD5A-4D86-BF8E-3BA8C2E797D1}"/>
              </a:ext>
            </a:extLst>
          </p:cNvPr>
          <p:cNvGrpSpPr/>
          <p:nvPr/>
        </p:nvGrpSpPr>
        <p:grpSpPr>
          <a:xfrm>
            <a:off x="6719579" y="2233400"/>
            <a:ext cx="2115662" cy="2139633"/>
            <a:chOff x="6090737" y="2635797"/>
            <a:chExt cx="2115662" cy="21396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989394-4183-48E1-89A9-7D54619106A2}"/>
                </a:ext>
              </a:extLst>
            </p:cNvPr>
            <p:cNvSpPr txBox="1"/>
            <p:nvPr/>
          </p:nvSpPr>
          <p:spPr>
            <a:xfrm>
              <a:off x="6209758" y="4067544"/>
              <a:ext cx="1845670" cy="7078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1. Keep your</a:t>
              </a:r>
            </a:p>
            <a:p>
              <a:pPr algn="ctr"/>
              <a:r>
                <a:rPr lang="en-GB" sz="2000" b="1" dirty="0"/>
                <a:t> distance</a:t>
              </a:r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8CF555E-220C-45A4-B452-656178D2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0737" y="2635797"/>
              <a:ext cx="2115662" cy="155918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B7598-2F71-4AA8-BE39-9865E64034EE}"/>
              </a:ext>
            </a:extLst>
          </p:cNvPr>
          <p:cNvGrpSpPr/>
          <p:nvPr/>
        </p:nvGrpSpPr>
        <p:grpSpPr>
          <a:xfrm>
            <a:off x="9809279" y="2265132"/>
            <a:ext cx="1711219" cy="2122274"/>
            <a:chOff x="9080829" y="2183074"/>
            <a:chExt cx="1711219" cy="21222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2B1B62-EEA3-4238-A479-3C1D964B746D}"/>
                </a:ext>
              </a:extLst>
            </p:cNvPr>
            <p:cNvSpPr txBox="1"/>
            <p:nvPr/>
          </p:nvSpPr>
          <p:spPr>
            <a:xfrm>
              <a:off x="9080829" y="3597462"/>
              <a:ext cx="1711219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2. Wash your</a:t>
              </a:r>
            </a:p>
            <a:p>
              <a:pPr algn="ctr"/>
              <a:r>
                <a:rPr lang="en-GB" sz="2000" b="1" dirty="0"/>
                <a:t> hands </a:t>
              </a:r>
            </a:p>
          </p:txBody>
        </p:sp>
        <p:pic>
          <p:nvPicPr>
            <p:cNvPr id="16" name="Picture 15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24C75C7A-2AC8-4EB6-8B32-139081B7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4802" y="2183074"/>
              <a:ext cx="1196665" cy="148555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5D813C-4428-408B-8A92-FAAAFF3610E9}"/>
              </a:ext>
            </a:extLst>
          </p:cNvPr>
          <p:cNvGrpSpPr/>
          <p:nvPr/>
        </p:nvGrpSpPr>
        <p:grpSpPr>
          <a:xfrm>
            <a:off x="6046579" y="4865683"/>
            <a:ext cx="2788662" cy="1664677"/>
            <a:chOff x="5584296" y="4880056"/>
            <a:chExt cx="2788662" cy="1664677"/>
          </a:xfrm>
        </p:grpSpPr>
        <p:pic>
          <p:nvPicPr>
            <p:cNvPr id="18" name="Picture 17" descr="A picture containing cup&#10;&#10;Description automatically generated">
              <a:extLst>
                <a:ext uri="{FF2B5EF4-FFF2-40B4-BE49-F238E27FC236}">
                  <a16:creationId xmlns:a16="http://schemas.microsoft.com/office/drawing/2014/main" id="{854BACFE-BEF1-451A-8565-FFDDE569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0492" y="4880056"/>
              <a:ext cx="1026860" cy="9583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707DB8-54BD-4F75-B70D-EF4FB7848849}"/>
                </a:ext>
              </a:extLst>
            </p:cNvPr>
            <p:cNvSpPr txBox="1"/>
            <p:nvPr/>
          </p:nvSpPr>
          <p:spPr>
            <a:xfrm>
              <a:off x="6301682" y="5836847"/>
              <a:ext cx="2071276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3. Wear a face</a:t>
              </a:r>
            </a:p>
            <a:p>
              <a:pPr algn="ctr"/>
              <a:r>
                <a:rPr lang="en-GB" sz="2000" b="1" dirty="0"/>
                <a:t> covering</a:t>
              </a:r>
            </a:p>
          </p:txBody>
        </p:sp>
        <p:pic>
          <p:nvPicPr>
            <p:cNvPr id="20" name="Picture 19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B0E96A2-9F38-4964-AF84-5CD2DF746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948978">
              <a:off x="5584296" y="4886481"/>
              <a:ext cx="1593898" cy="111743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A8B6F4-22E5-4818-A877-0D3B03ACD445}"/>
              </a:ext>
            </a:extLst>
          </p:cNvPr>
          <p:cNvGrpSpPr/>
          <p:nvPr/>
        </p:nvGrpSpPr>
        <p:grpSpPr>
          <a:xfrm>
            <a:off x="9669412" y="4746448"/>
            <a:ext cx="2142158" cy="1812070"/>
            <a:chOff x="8686612" y="4702053"/>
            <a:chExt cx="2142158" cy="18120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1A66DD-76D7-4786-B8D6-0DAD7A42EAF5}"/>
                </a:ext>
              </a:extLst>
            </p:cNvPr>
            <p:cNvSpPr txBox="1"/>
            <p:nvPr/>
          </p:nvSpPr>
          <p:spPr>
            <a:xfrm>
              <a:off x="8757494" y="5806237"/>
              <a:ext cx="2071276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4. Use contactless</a:t>
              </a:r>
            </a:p>
            <a:p>
              <a:pPr algn="ctr"/>
              <a:r>
                <a:rPr lang="en-GB" sz="2000" b="1" dirty="0"/>
                <a:t> or correct fare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8291DF-1FDC-4DF8-A4EF-7B5DD7AE4C4B}"/>
                </a:ext>
              </a:extLst>
            </p:cNvPr>
            <p:cNvSpPr/>
            <p:nvPr/>
          </p:nvSpPr>
          <p:spPr>
            <a:xfrm>
              <a:off x="8720772" y="4710589"/>
              <a:ext cx="2071276" cy="1107365"/>
            </a:xfrm>
            <a:prstGeom prst="rect">
              <a:avLst/>
            </a:prstGeom>
            <a:solidFill>
              <a:srgbClr val="FFFAE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2A68EC-01FF-467D-875D-6EE96F41F423}"/>
                </a:ext>
              </a:extLst>
            </p:cNvPr>
            <p:cNvGrpSpPr/>
            <p:nvPr/>
          </p:nvGrpSpPr>
          <p:grpSpPr>
            <a:xfrm>
              <a:off x="9623224" y="4702053"/>
              <a:ext cx="1033988" cy="1103787"/>
              <a:chOff x="9623224" y="4702053"/>
              <a:chExt cx="1033988" cy="1103787"/>
            </a:xfrm>
          </p:grpSpPr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F100CCF-93E6-4907-A891-17D2112AE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437727">
                <a:off x="10126220" y="5170831"/>
                <a:ext cx="530992" cy="561339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2D440992-D75B-4BF2-B9CA-D4D4EBCD0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437727">
                <a:off x="9623224" y="5248094"/>
                <a:ext cx="526596" cy="557746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sitting, dark, apple, shirt&#10;&#10;Description automatically generated">
                <a:extLst>
                  <a:ext uri="{FF2B5EF4-FFF2-40B4-BE49-F238E27FC236}">
                    <a16:creationId xmlns:a16="http://schemas.microsoft.com/office/drawing/2014/main" id="{344A7C7C-6382-491A-8F91-A35C62B6E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437727">
                <a:off x="9713904" y="4702053"/>
                <a:ext cx="611413" cy="619425"/>
              </a:xfrm>
              <a:prstGeom prst="rect">
                <a:avLst/>
              </a:prstGeom>
            </p:spPr>
          </p:pic>
        </p:grpSp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46D368CE-F58B-42E3-8DF7-310391B7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437727">
              <a:off x="8686612" y="4841825"/>
              <a:ext cx="974053" cy="931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8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>
            <a:extLst>
              <a:ext uri="{FF2B5EF4-FFF2-40B4-BE49-F238E27FC236}">
                <a16:creationId xmlns:a16="http://schemas.microsoft.com/office/drawing/2014/main" id="{A3F7606A-79D1-4E76-947E-54F70AB20281}"/>
              </a:ext>
            </a:extLst>
          </p:cNvPr>
          <p:cNvSpPr txBox="1">
            <a:spLocks/>
          </p:cNvSpPr>
          <p:nvPr/>
        </p:nvSpPr>
        <p:spPr>
          <a:xfrm>
            <a:off x="285307" y="333099"/>
            <a:ext cx="8635409" cy="708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Coronavirus travel rules – why?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EEFDF2FD-063C-4E14-B82C-8810243E0E7D}"/>
              </a:ext>
            </a:extLst>
          </p:cNvPr>
          <p:cNvSpPr txBox="1">
            <a:spLocks/>
          </p:cNvSpPr>
          <p:nvPr/>
        </p:nvSpPr>
        <p:spPr>
          <a:xfrm>
            <a:off x="317206" y="1208864"/>
            <a:ext cx="5913473" cy="867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what way do you think they </a:t>
            </a:r>
            <a:r>
              <a:rPr lang="en-GB" b="1" dirty="0"/>
              <a:t>stop the spread </a:t>
            </a:r>
            <a:r>
              <a:rPr lang="en-GB" dirty="0"/>
              <a:t>of coronavirus?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3187197-14B9-48BA-ACBD-0DB2B940B300}"/>
              </a:ext>
            </a:extLst>
          </p:cNvPr>
          <p:cNvCxnSpPr>
            <a:cxnSpLocks/>
          </p:cNvCxnSpPr>
          <p:nvPr/>
        </p:nvCxnSpPr>
        <p:spPr>
          <a:xfrm>
            <a:off x="426063" y="1004584"/>
            <a:ext cx="7213602" cy="0"/>
          </a:xfrm>
          <a:prstGeom prst="line">
            <a:avLst/>
          </a:prstGeom>
          <a:ln w="76200">
            <a:solidFill>
              <a:srgbClr val="F156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276179F0-2A8A-414A-B301-A891004492FA}"/>
              </a:ext>
            </a:extLst>
          </p:cNvPr>
          <p:cNvSpPr/>
          <p:nvPr/>
        </p:nvSpPr>
        <p:spPr>
          <a:xfrm>
            <a:off x="6821804" y="1140837"/>
            <a:ext cx="4876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else is happening to make </a:t>
            </a:r>
            <a:r>
              <a:rPr lang="en-GB" sz="2800" b="1" dirty="0"/>
              <a:t>public transport travel safe</a:t>
            </a:r>
            <a:r>
              <a:rPr lang="en-GB" sz="2800" dirty="0"/>
              <a:t>?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602F9A3-C6B0-4F03-B23D-966DEF72DD38}"/>
              </a:ext>
            </a:extLst>
          </p:cNvPr>
          <p:cNvGrpSpPr/>
          <p:nvPr/>
        </p:nvGrpSpPr>
        <p:grpSpPr>
          <a:xfrm>
            <a:off x="1069975" y="2133629"/>
            <a:ext cx="4208507" cy="1879018"/>
            <a:chOff x="1069975" y="2133629"/>
            <a:chExt cx="4208507" cy="1879018"/>
          </a:xfrm>
        </p:grpSpPr>
        <p:pic>
          <p:nvPicPr>
            <p:cNvPr id="83" name="Picture 8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99448802-3F10-4B10-AFC6-CA120B9E3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43230">
              <a:off x="3134474" y="2133629"/>
              <a:ext cx="2144008" cy="1879018"/>
            </a:xfrm>
            <a:prstGeom prst="rect">
              <a:avLst/>
            </a:prstGeom>
          </p:spPr>
        </p:pic>
        <p:pic>
          <p:nvPicPr>
            <p:cNvPr id="84" name="Picture 83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B733C45D-A97E-452C-8F88-5BF1B8C3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975" y="2285182"/>
              <a:ext cx="2097420" cy="170789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56F459-D5F2-48F0-83D5-0BBDA16D9E34}"/>
              </a:ext>
            </a:extLst>
          </p:cNvPr>
          <p:cNvGrpSpPr/>
          <p:nvPr/>
        </p:nvGrpSpPr>
        <p:grpSpPr>
          <a:xfrm>
            <a:off x="1548578" y="4108282"/>
            <a:ext cx="3317042" cy="1371617"/>
            <a:chOff x="1548578" y="4108282"/>
            <a:chExt cx="3317042" cy="1371617"/>
          </a:xfrm>
        </p:grpSpPr>
        <p:pic>
          <p:nvPicPr>
            <p:cNvPr id="85" name="Picture 84" descr="A close up of a sign&#10;&#10;Description automatically generated">
              <a:extLst>
                <a:ext uri="{FF2B5EF4-FFF2-40B4-BE49-F238E27FC236}">
                  <a16:creationId xmlns:a16="http://schemas.microsoft.com/office/drawing/2014/main" id="{9AE51BCC-E84B-4B42-BFF9-8F4A734D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8578" y="4108282"/>
              <a:ext cx="1550716" cy="1361604"/>
            </a:xfrm>
            <a:prstGeom prst="rect">
              <a:avLst/>
            </a:prstGeom>
          </p:spPr>
        </p:pic>
        <p:pic>
          <p:nvPicPr>
            <p:cNvPr id="86" name="Picture 85" descr="A picture containing cup, drawing&#10;&#10;Description automatically generated">
              <a:extLst>
                <a:ext uri="{FF2B5EF4-FFF2-40B4-BE49-F238E27FC236}">
                  <a16:creationId xmlns:a16="http://schemas.microsoft.com/office/drawing/2014/main" id="{9C59A2A6-C355-4C03-8BB6-607F60097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7335" y="4228363"/>
              <a:ext cx="1318285" cy="1251536"/>
            </a:xfrm>
            <a:prstGeom prst="rect">
              <a:avLst/>
            </a:prstGeom>
          </p:spPr>
        </p:pic>
      </p:grpSp>
      <p:pic>
        <p:nvPicPr>
          <p:cNvPr id="87" name="Picture 86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A081354B-599F-4A8F-B6A6-A139FE442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971">
            <a:off x="128853" y="5013133"/>
            <a:ext cx="594420" cy="568854"/>
          </a:xfrm>
          <a:prstGeom prst="rect">
            <a:avLst/>
          </a:prstGeom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CE603873-9F2A-4EDB-8AA1-D76C720D3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4921" y="2326870"/>
            <a:ext cx="1335041" cy="1863681"/>
          </a:xfrm>
          <a:prstGeom prst="rect">
            <a:avLst/>
          </a:prstGeom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E48B5E39-BBF7-4CE8-BCE6-EDED6FF7B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351" y="3379952"/>
            <a:ext cx="1934199" cy="1863681"/>
          </a:xfrm>
          <a:prstGeom prst="rect">
            <a:avLst/>
          </a:prstGeom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7C2CE53D-1831-45B6-A62B-2555B18D2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3796" y="3017620"/>
            <a:ext cx="2727990" cy="1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8F47E8BC-4A5C-45FA-A32D-61CA58E5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20836698">
            <a:off x="7726981" y="2906844"/>
            <a:ext cx="4654094" cy="407886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6023536-FFD2-40D9-B38D-419AD75BFCFF}"/>
              </a:ext>
            </a:extLst>
          </p:cNvPr>
          <p:cNvSpPr txBox="1">
            <a:spLocks/>
          </p:cNvSpPr>
          <p:nvPr/>
        </p:nvSpPr>
        <p:spPr>
          <a:xfrm>
            <a:off x="239485" y="528412"/>
            <a:ext cx="10350544" cy="745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Travel, safety, and coronavirus </a:t>
            </a:r>
            <a:r>
              <a:rPr lang="en-GB" dirty="0"/>
              <a:t>- a recap</a:t>
            </a:r>
          </a:p>
          <a:p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316B7E-BBE3-47F7-B0D0-E5B87F4E748E}"/>
              </a:ext>
            </a:extLst>
          </p:cNvPr>
          <p:cNvCxnSpPr>
            <a:cxnSpLocks/>
          </p:cNvCxnSpPr>
          <p:nvPr/>
        </p:nvCxnSpPr>
        <p:spPr>
          <a:xfrm>
            <a:off x="364853" y="1235133"/>
            <a:ext cx="8037027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341F17-8527-4FA5-AAB1-683C6F50A922}"/>
              </a:ext>
            </a:extLst>
          </p:cNvPr>
          <p:cNvSpPr txBox="1">
            <a:spLocks/>
          </p:cNvSpPr>
          <p:nvPr/>
        </p:nvSpPr>
        <p:spPr>
          <a:xfrm>
            <a:off x="364853" y="2091682"/>
            <a:ext cx="10515600" cy="324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Learning outcomes: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identify different ways of travelling in Greater Manchester? 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discuss how coronavirus has impacted how we travel?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better understand how to keep safe when travelling?</a:t>
            </a:r>
          </a:p>
          <a:p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23FC154-A1AE-4163-A1ED-26D0E674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0062">
            <a:off x="8250834" y="1057256"/>
            <a:ext cx="552827" cy="771731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0D0F3C0-DFE9-4DD9-830E-616DFCF75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634" y="6050928"/>
            <a:ext cx="707200" cy="7072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90043225-D37C-4E31-8B7D-238C590CF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664" y="6095929"/>
            <a:ext cx="680165" cy="6553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514F1FA-787F-4054-B656-20003D528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109" y="6017523"/>
            <a:ext cx="1224011" cy="745218"/>
          </a:xfrm>
          <a:prstGeom prst="rect">
            <a:avLst/>
          </a:prstGeom>
        </p:spPr>
      </p:pic>
      <p:pic>
        <p:nvPicPr>
          <p:cNvPr id="23" name="Picture 22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A51D1DB1-DBBA-4170-BC40-FBB80F357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1245" y="6050928"/>
            <a:ext cx="514747" cy="759159"/>
          </a:xfrm>
          <a:prstGeom prst="rect">
            <a:avLst/>
          </a:prstGeom>
        </p:spPr>
      </p:pic>
      <p:pic>
        <p:nvPicPr>
          <p:cNvPr id="24" name="Picture 2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5B51A58-1891-4E97-AA68-0E94A4625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662" y="5839828"/>
            <a:ext cx="680166" cy="911468"/>
          </a:xfrm>
          <a:prstGeom prst="rect">
            <a:avLst/>
          </a:prstGeom>
        </p:spPr>
      </p:pic>
      <p:pic>
        <p:nvPicPr>
          <p:cNvPr id="25" name="Picture 24" descr="A picture containing people&#10;&#10;Description automatically generated">
            <a:extLst>
              <a:ext uri="{FF2B5EF4-FFF2-40B4-BE49-F238E27FC236}">
                <a16:creationId xmlns:a16="http://schemas.microsoft.com/office/drawing/2014/main" id="{B64AD0CF-7313-4AD2-B99E-45F01E6640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0639" y="6249979"/>
            <a:ext cx="1019810" cy="481120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49EF2FE3-4A17-4F9C-BE96-5FC1217E4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72" y="1280491"/>
            <a:ext cx="705761" cy="618532"/>
          </a:xfrm>
          <a:prstGeom prst="rect">
            <a:avLst/>
          </a:prstGeom>
        </p:spPr>
      </p:pic>
      <p:pic>
        <p:nvPicPr>
          <p:cNvPr id="27" name="Picture 2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5B7776F-BABF-41F5-AA21-7E186D0DC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5673" y="1922791"/>
            <a:ext cx="831143" cy="582687"/>
          </a:xfrm>
          <a:prstGeom prst="rect">
            <a:avLst/>
          </a:prstGeom>
        </p:spPr>
      </p:pic>
      <p:pic>
        <p:nvPicPr>
          <p:cNvPr id="28" name="Picture 27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4315D8F5-6354-4EB5-8027-00409F463F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1204">
            <a:off x="2934743" y="5401485"/>
            <a:ext cx="462665" cy="4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5A766DDEFAB44896181480603C9AE" ma:contentTypeVersion="13" ma:contentTypeDescription="Create a new document." ma:contentTypeScope="" ma:versionID="9f5388d82849ab9780eaf1fc902b958a">
  <xsd:schema xmlns:xsd="http://www.w3.org/2001/XMLSchema" xmlns:xs="http://www.w3.org/2001/XMLSchema" xmlns:p="http://schemas.microsoft.com/office/2006/metadata/properties" xmlns:ns3="ab8eb896-57fa-44f3-bfe7-8dd2112949e4" xmlns:ns4="ee068e57-eac7-4e5e-af21-b5cfc99406be" targetNamespace="http://schemas.microsoft.com/office/2006/metadata/properties" ma:root="true" ma:fieldsID="f993f9c4e581cc3c1846d12b3ea09242" ns3:_="" ns4:_="">
    <xsd:import namespace="ab8eb896-57fa-44f3-bfe7-8dd2112949e4"/>
    <xsd:import namespace="ee068e57-eac7-4e5e-af21-b5cfc99406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eb896-57fa-44f3-bfe7-8dd2112949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8e57-eac7-4e5e-af21-b5cfc9940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6DE7D-19AD-4206-AD38-9D72336F1D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DA47D-FBF2-44F6-9CB1-4B1379E06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8eb896-57fa-44f3-bfe7-8dd2112949e4"/>
    <ds:schemaRef ds:uri="ee068e57-eac7-4e5e-af21-b5cfc9940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A91774-FEBF-4E48-B2FA-9DF04CDDF4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e068e57-eac7-4e5e-af21-b5cfc99406b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b8eb896-57fa-44f3-bfe7-8dd2112949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1304</Words>
  <Application>Microsoft Office PowerPoint</Application>
  <PresentationFormat>Widescreen</PresentationFormat>
  <Paragraphs>154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TRAVEL, SAFETY, AND CORONAVIRUS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Robertson</dc:creator>
  <cp:lastModifiedBy>Stuart Dunne</cp:lastModifiedBy>
  <cp:revision>42</cp:revision>
  <dcterms:created xsi:type="dcterms:W3CDTF">2020-09-07T15:07:09Z</dcterms:created>
  <dcterms:modified xsi:type="dcterms:W3CDTF">2020-09-14T19:16:07Z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0x0101006115A766DDEFAB44896181480603C9AE</vt:lpwstr>
  </property>
</Properties>
</file>